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87" r:id="rId3"/>
    <p:sldId id="527" r:id="rId4"/>
    <p:sldId id="830" r:id="rId6"/>
    <p:sldId id="819" r:id="rId7"/>
    <p:sldId id="820" r:id="rId8"/>
    <p:sldId id="831" r:id="rId9"/>
    <p:sldId id="832" r:id="rId10"/>
    <p:sldId id="833" r:id="rId11"/>
    <p:sldId id="834" r:id="rId12"/>
    <p:sldId id="835" r:id="rId13"/>
    <p:sldId id="836" r:id="rId14"/>
    <p:sldId id="837" r:id="rId15"/>
    <p:sldId id="838" r:id="rId16"/>
    <p:sldId id="839" r:id="rId17"/>
    <p:sldId id="840" r:id="rId18"/>
    <p:sldId id="841" r:id="rId19"/>
    <p:sldId id="843" r:id="rId20"/>
    <p:sldId id="842" r:id="rId21"/>
    <p:sldId id="844" r:id="rId22"/>
    <p:sldId id="845" r:id="rId23"/>
    <p:sldId id="846" r:id="rId24"/>
    <p:sldId id="847" r:id="rId25"/>
    <p:sldId id="848" r:id="rId26"/>
    <p:sldId id="849" r:id="rId27"/>
    <p:sldId id="850" r:id="rId28"/>
    <p:sldId id="851" r:id="rId29"/>
    <p:sldId id="852" r:id="rId30"/>
    <p:sldId id="865" r:id="rId31"/>
    <p:sldId id="853" r:id="rId32"/>
    <p:sldId id="854" r:id="rId33"/>
    <p:sldId id="866" r:id="rId34"/>
    <p:sldId id="867" r:id="rId35"/>
    <p:sldId id="868" r:id="rId36"/>
    <p:sldId id="869" r:id="rId37"/>
    <p:sldId id="870" r:id="rId38"/>
    <p:sldId id="871" r:id="rId39"/>
    <p:sldId id="872" r:id="rId40"/>
    <p:sldId id="873" r:id="rId41"/>
    <p:sldId id="875" r:id="rId42"/>
    <p:sldId id="874" r:id="rId43"/>
    <p:sldId id="876" r:id="rId44"/>
    <p:sldId id="877" r:id="rId45"/>
    <p:sldId id="878" r:id="rId46"/>
    <p:sldId id="879" r:id="rId47"/>
    <p:sldId id="906" r:id="rId48"/>
    <p:sldId id="907" r:id="rId49"/>
    <p:sldId id="908" r:id="rId50"/>
    <p:sldId id="909" r:id="rId51"/>
    <p:sldId id="884" r:id="rId52"/>
    <p:sldId id="885" r:id="rId53"/>
    <p:sldId id="886" r:id="rId54"/>
    <p:sldId id="888" r:id="rId55"/>
    <p:sldId id="882" r:id="rId56"/>
    <p:sldId id="883" r:id="rId5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00"/>
    <a:srgbClr val="003300"/>
    <a:srgbClr val="333300"/>
    <a:srgbClr val="003366"/>
    <a:srgbClr val="E7EAE6"/>
    <a:srgbClr val="CFD4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483"/>
    <p:restoredTop sz="93929"/>
  </p:normalViewPr>
  <p:slideViewPr>
    <p:cSldViewPr showGuides="1">
      <p:cViewPr varScale="1">
        <p:scale>
          <a:sx n="74" d="100"/>
          <a:sy n="74" d="100"/>
        </p:scale>
        <p:origin x="-1014" y="-84"/>
      </p:cViewPr>
      <p:guideLst>
        <p:guide orient="horz" pos="212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27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3650" name="页眉占位符 283649"/>
          <p:cNvSpPr>
            <a:spLocks noGrp="1"/>
          </p:cNvSpPr>
          <p:nvPr>
            <p:ph type="hdr" sz="quarter"/>
          </p:nvPr>
        </p:nvSpPr>
        <p:spPr>
          <a:xfrm>
            <a:off x="0" y="0"/>
            <a:ext cx="2971800" cy="457200"/>
          </a:xfrm>
          <a:prstGeom prst="rect">
            <a:avLst/>
          </a:prstGeom>
          <a:noFill/>
          <a:ln w="9525">
            <a:noFill/>
          </a:ln>
        </p:spPr>
        <p:txBody>
          <a:bodyPr/>
          <a:p>
            <a:pPr lvl="0"/>
            <a:endParaRPr lang="zh-CN" altLang="en-US" sz="1200" dirty="0"/>
          </a:p>
        </p:txBody>
      </p:sp>
      <p:sp>
        <p:nvSpPr>
          <p:cNvPr id="283651" name="日期占位符 283650"/>
          <p:cNvSpPr>
            <a:spLocks noGrp="1"/>
          </p:cNvSpPr>
          <p:nvPr>
            <p:ph type="dt" idx="1"/>
          </p:nvPr>
        </p:nvSpPr>
        <p:spPr>
          <a:xfrm>
            <a:off x="3884613" y="0"/>
            <a:ext cx="2971800" cy="457200"/>
          </a:xfrm>
          <a:prstGeom prst="rect">
            <a:avLst/>
          </a:prstGeom>
          <a:noFill/>
          <a:ln w="9525">
            <a:noFill/>
          </a:ln>
        </p:spPr>
        <p:txBody>
          <a:bodyPr/>
          <a:p>
            <a:pPr lvl="0" algn="r"/>
            <a:endParaRPr lang="zh-CN" altLang="en-US" sz="1200" dirty="0"/>
          </a:p>
        </p:txBody>
      </p:sp>
      <p:sp>
        <p:nvSpPr>
          <p:cNvPr id="283652" name="幻灯片图像占位符 283651"/>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283653" name="文本占位符 283652"/>
          <p:cNvSpPr>
            <a:spLocks noGrp="1"/>
          </p:cNvSpPr>
          <p:nvPr>
            <p:ph type="body" sz="quarter" idx="3"/>
          </p:nvPr>
        </p:nvSpPr>
        <p:spPr>
          <a:xfrm>
            <a:off x="685800" y="4343400"/>
            <a:ext cx="5486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83654" name="页脚占位符 283653"/>
          <p:cNvSpPr>
            <a:spLocks noGrp="1"/>
          </p:cNvSpPr>
          <p:nvPr>
            <p:ph type="ftr" sz="quarter" idx="4"/>
          </p:nvPr>
        </p:nvSpPr>
        <p:spPr>
          <a:xfrm>
            <a:off x="0" y="8685213"/>
            <a:ext cx="2971800" cy="457200"/>
          </a:xfrm>
          <a:prstGeom prst="rect">
            <a:avLst/>
          </a:prstGeom>
          <a:noFill/>
          <a:ln w="9525">
            <a:noFill/>
          </a:ln>
        </p:spPr>
        <p:txBody>
          <a:bodyPr anchor="b"/>
          <a:p>
            <a:pPr lvl="0"/>
            <a:endParaRPr lang="zh-CN" altLang="en-US" sz="1200" dirty="0"/>
          </a:p>
        </p:txBody>
      </p:sp>
      <p:sp>
        <p:nvSpPr>
          <p:cNvPr id="283655" name="灯片编号占位符 283654"/>
          <p:cNvSpPr>
            <a:spLocks noGrp="1"/>
          </p:cNvSpPr>
          <p:nvPr>
            <p:ph type="sldNum" sz="quarter" idx="5"/>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404481"/>
          <p:cNvSpPr>
            <a:spLocks noRot="1" noTextEdit="1"/>
          </p:cNvSpPr>
          <p:nvPr>
            <p:ph type="sldImg"/>
          </p:nvPr>
        </p:nvSpPr>
        <p:spPr/>
      </p:sp>
      <p:sp>
        <p:nvSpPr>
          <p:cNvPr id="21506" name="文本占位符 404482"/>
          <p:cNvSpPr>
            <a:spLocks noGrp="1"/>
          </p:cNvSpPr>
          <p:nvPr>
            <p:ph type="body"/>
          </p:nvPr>
        </p:nvSpPr>
        <p:spPr/>
        <p:txBody>
          <a:bodyPr anchor="t"/>
          <a:p>
            <a:pPr lvl="0" indent="0"/>
            <a:endParaRPr lang="zh-CN" dirty="0"/>
          </a:p>
        </p:txBody>
      </p:sp>
      <p:sp>
        <p:nvSpPr>
          <p:cNvPr id="2150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幻灯片图像占位符 536577"/>
          <p:cNvSpPr>
            <a:spLocks noRot="1" noTextEdit="1"/>
          </p:cNvSpPr>
          <p:nvPr>
            <p:ph type="sldImg"/>
          </p:nvPr>
        </p:nvSpPr>
        <p:spPr/>
      </p:sp>
      <p:sp>
        <p:nvSpPr>
          <p:cNvPr id="536579" name="文本占位符 536578"/>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195586" name="组合 195585"/>
          <p:cNvGrpSpPr/>
          <p:nvPr/>
        </p:nvGrpSpPr>
        <p:grpSpPr>
          <a:xfrm>
            <a:off x="0" y="0"/>
            <a:ext cx="8805863" cy="6858000"/>
            <a:chOff x="0" y="0"/>
            <a:chExt cx="5547" cy="4320"/>
          </a:xfrm>
        </p:grpSpPr>
        <p:grpSp>
          <p:nvGrpSpPr>
            <p:cNvPr id="195587" name="组合 195586"/>
            <p:cNvGrpSpPr/>
            <p:nvPr userDrawn="1"/>
          </p:nvGrpSpPr>
          <p:grpSpPr>
            <a:xfrm rot="-215207">
              <a:off x="3690" y="234"/>
              <a:ext cx="1857" cy="3625"/>
              <a:chOff x="3010" y="778"/>
              <a:chExt cx="1857" cy="3625"/>
            </a:xfrm>
          </p:grpSpPr>
          <p:sp>
            <p:nvSpPr>
              <p:cNvPr id="195588" name="任意多边形 195587"/>
              <p:cNvSpPr/>
              <p:nvPr userDrawn="1"/>
            </p:nvSpPr>
            <p:spPr>
              <a:xfrm rot="-9414770" flipV="1">
                <a:off x="3534" y="778"/>
                <a:ext cx="1333" cy="1485"/>
              </a:xfrm>
              <a:custGeom>
                <a:avLst/>
                <a:gdLst/>
                <a:ahLst/>
                <a:cxnLst/>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w="9525">
                <a:noFill/>
              </a:ln>
            </p:spPr>
            <p:txBody>
              <a:bodyPr/>
              <a:p>
                <a:endParaRPr lang="zh-CN" altLang="en-US"/>
              </a:p>
            </p:txBody>
          </p:sp>
          <p:sp>
            <p:nvSpPr>
              <p:cNvPr id="195589" name="任意多边形 195588"/>
              <p:cNvSpPr/>
              <p:nvPr userDrawn="1"/>
            </p:nvSpPr>
            <p:spPr>
              <a:xfrm rot="-9414770" flipV="1">
                <a:off x="4029" y="1802"/>
                <a:ext cx="571" cy="531"/>
              </a:xfrm>
              <a:custGeom>
                <a:avLst/>
                <a:gdLst/>
                <a:ahLst/>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w="9525">
                <a:noFill/>
              </a:ln>
            </p:spPr>
            <p:txBody>
              <a:bodyPr/>
              <a:p>
                <a:endParaRPr lang="zh-CN" altLang="en-US"/>
              </a:p>
            </p:txBody>
          </p:sp>
          <p:sp>
            <p:nvSpPr>
              <p:cNvPr id="195590" name="任意多边形 195589"/>
              <p:cNvSpPr/>
              <p:nvPr userDrawn="1"/>
            </p:nvSpPr>
            <p:spPr>
              <a:xfrm rot="-9414770" flipV="1">
                <a:off x="3639" y="2167"/>
                <a:ext cx="277" cy="249"/>
              </a:xfrm>
              <a:custGeom>
                <a:avLst/>
                <a:gdLst/>
                <a:ahLst/>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w="9525">
                <a:noFill/>
              </a:ln>
            </p:spPr>
            <p:txBody>
              <a:bodyPr/>
              <a:p>
                <a:endParaRPr lang="zh-CN" altLang="en-US"/>
              </a:p>
            </p:txBody>
          </p:sp>
          <p:sp>
            <p:nvSpPr>
              <p:cNvPr id="195591" name="任意多边形 195590"/>
              <p:cNvSpPr/>
              <p:nvPr userDrawn="1"/>
            </p:nvSpPr>
            <p:spPr>
              <a:xfrm rot="-9414770" flipV="1">
                <a:off x="3979" y="977"/>
                <a:ext cx="245" cy="347"/>
              </a:xfrm>
              <a:custGeom>
                <a:avLst/>
                <a:gdLst/>
                <a:ahLst/>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w="9525">
                <a:noFill/>
              </a:ln>
            </p:spPr>
            <p:txBody>
              <a:bodyPr/>
              <a:p>
                <a:endParaRPr lang="zh-CN" altLang="en-US"/>
              </a:p>
            </p:txBody>
          </p:sp>
          <p:sp>
            <p:nvSpPr>
              <p:cNvPr id="195592" name="任意多边形 195591"/>
              <p:cNvSpPr/>
              <p:nvPr userDrawn="1"/>
            </p:nvSpPr>
            <p:spPr>
              <a:xfrm rot="-9414770" flipV="1">
                <a:off x="3845" y="2207"/>
                <a:ext cx="103" cy="209"/>
              </a:xfrm>
              <a:custGeom>
                <a:avLst/>
                <a:gdLst/>
                <a:ahLst/>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w="9525">
                <a:noFill/>
              </a:ln>
            </p:spPr>
            <p:txBody>
              <a:bodyPr/>
              <a:p>
                <a:endParaRPr lang="zh-CN" altLang="en-US"/>
              </a:p>
            </p:txBody>
          </p:sp>
          <p:sp>
            <p:nvSpPr>
              <p:cNvPr id="195593" name="任意多边形 195592"/>
              <p:cNvSpPr/>
              <p:nvPr userDrawn="1"/>
            </p:nvSpPr>
            <p:spPr>
              <a:xfrm rot="-9414770" flipV="1">
                <a:off x="3895" y="1325"/>
                <a:ext cx="120" cy="90"/>
              </a:xfrm>
              <a:custGeom>
                <a:avLst/>
                <a:gdLst/>
                <a:ahLst/>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w="9525">
                <a:noFill/>
              </a:ln>
            </p:spPr>
            <p:txBody>
              <a:bodyPr/>
              <a:p>
                <a:endParaRPr lang="zh-CN" altLang="en-US"/>
              </a:p>
            </p:txBody>
          </p:sp>
          <p:sp>
            <p:nvSpPr>
              <p:cNvPr id="195594" name="任意多边形 195593"/>
              <p:cNvSpPr/>
              <p:nvPr userDrawn="1"/>
            </p:nvSpPr>
            <p:spPr>
              <a:xfrm rot="-9414770" flipV="1">
                <a:off x="3010" y="2344"/>
                <a:ext cx="330" cy="2059"/>
              </a:xfrm>
              <a:custGeom>
                <a:avLst/>
                <a:gdLst/>
                <a:ahLst/>
                <a:cxnLst/>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w="9525">
                <a:noFill/>
              </a:ln>
            </p:spPr>
            <p:txBody>
              <a:bodyPr/>
              <a:p>
                <a:endParaRPr lang="zh-CN" altLang="en-US"/>
              </a:p>
            </p:txBody>
          </p:sp>
        </p:grpSp>
        <p:sp>
          <p:nvSpPr>
            <p:cNvPr id="195595" name="任意多边形 195594"/>
            <p:cNvSpPr/>
            <p:nvPr userDrawn="1"/>
          </p:nvSpPr>
          <p:spPr>
            <a:xfrm rot="373331" flipH="1">
              <a:off x="22" y="1957"/>
              <a:ext cx="323" cy="649"/>
            </a:xfrm>
            <a:custGeom>
              <a:avLst/>
              <a:gdLst/>
              <a:ahLst/>
              <a:cxnLst/>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w="9525">
              <a:noFill/>
            </a:ln>
          </p:spPr>
          <p:txBody>
            <a:bodyPr/>
            <a:p>
              <a:endParaRPr lang="zh-CN" altLang="en-US"/>
            </a:p>
          </p:txBody>
        </p:sp>
        <p:sp>
          <p:nvSpPr>
            <p:cNvPr id="195596" name="任意多边形 195595"/>
            <p:cNvSpPr/>
            <p:nvPr userDrawn="1"/>
          </p:nvSpPr>
          <p:spPr>
            <a:xfrm>
              <a:off x="168" y="1260"/>
              <a:ext cx="1259" cy="1532"/>
            </a:xfrm>
            <a:custGeom>
              <a:avLst/>
              <a:gdLst/>
              <a:ahLst/>
              <a:cxnLst/>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w="9525">
              <a:noFill/>
            </a:ln>
          </p:spPr>
          <p:txBody>
            <a:bodyPr/>
            <a:p>
              <a:endParaRPr lang="zh-CN" altLang="en-US"/>
            </a:p>
          </p:txBody>
        </p:sp>
        <p:sp>
          <p:nvSpPr>
            <p:cNvPr id="195597" name="任意多边形 195596"/>
            <p:cNvSpPr/>
            <p:nvPr userDrawn="1"/>
          </p:nvSpPr>
          <p:spPr>
            <a:xfrm>
              <a:off x="0" y="2610"/>
              <a:ext cx="801" cy="459"/>
            </a:xfrm>
            <a:custGeom>
              <a:avLst/>
              <a:gdLst/>
              <a:ahLst/>
              <a:cxnLst/>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w="9525">
              <a:noFill/>
            </a:ln>
          </p:spPr>
          <p:txBody>
            <a:bodyPr/>
            <a:p>
              <a:endParaRPr lang="zh-CN" altLang="en-US"/>
            </a:p>
          </p:txBody>
        </p:sp>
        <p:sp>
          <p:nvSpPr>
            <p:cNvPr id="195598" name="任意多边形 195597"/>
            <p:cNvSpPr/>
            <p:nvPr userDrawn="1"/>
          </p:nvSpPr>
          <p:spPr>
            <a:xfrm rot="373331" flipH="1">
              <a:off x="898" y="2855"/>
              <a:ext cx="354" cy="464"/>
            </a:xfrm>
            <a:custGeom>
              <a:avLst/>
              <a:gdLst/>
              <a:ahLst/>
              <a:cxnLst/>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w="9525">
              <a:noFill/>
            </a:ln>
          </p:spPr>
          <p:txBody>
            <a:bodyPr/>
            <a:p>
              <a:endParaRPr lang="zh-CN" altLang="en-US"/>
            </a:p>
          </p:txBody>
        </p:sp>
        <p:sp>
          <p:nvSpPr>
            <p:cNvPr id="195599" name="任意多边形 195598"/>
            <p:cNvSpPr/>
            <p:nvPr userDrawn="1"/>
          </p:nvSpPr>
          <p:spPr>
            <a:xfrm rot="373331" flipH="1">
              <a:off x="799" y="2979"/>
              <a:ext cx="87" cy="274"/>
            </a:xfrm>
            <a:custGeom>
              <a:avLst/>
              <a:gdLst/>
              <a:ahLst/>
              <a:cxnLst/>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w="9525">
              <a:noFill/>
            </a:ln>
          </p:spPr>
          <p:txBody>
            <a:bodyPr/>
            <a:p>
              <a:endParaRPr lang="zh-CN" altLang="en-US"/>
            </a:p>
          </p:txBody>
        </p:sp>
        <p:sp>
          <p:nvSpPr>
            <p:cNvPr id="195600" name="任意多边形 195599"/>
            <p:cNvSpPr/>
            <p:nvPr userDrawn="1"/>
          </p:nvSpPr>
          <p:spPr>
            <a:xfrm>
              <a:off x="1190" y="3273"/>
              <a:ext cx="1108" cy="1047"/>
            </a:xfrm>
            <a:custGeom>
              <a:avLst/>
              <a:gdLst/>
              <a:ahLst/>
              <a:cxnLst/>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w="9525">
              <a:noFill/>
            </a:ln>
          </p:spPr>
          <p:txBody>
            <a:bodyPr/>
            <a:p>
              <a:endParaRPr lang="zh-CN" altLang="en-US"/>
            </a:p>
          </p:txBody>
        </p:sp>
        <p:grpSp>
          <p:nvGrpSpPr>
            <p:cNvPr id="195601" name="组合 195600"/>
            <p:cNvGrpSpPr/>
            <p:nvPr userDrawn="1"/>
          </p:nvGrpSpPr>
          <p:grpSpPr>
            <a:xfrm rot="3220060">
              <a:off x="2631" y="754"/>
              <a:ext cx="569" cy="637"/>
              <a:chOff x="1727" y="866"/>
              <a:chExt cx="129" cy="157"/>
            </a:xfrm>
          </p:grpSpPr>
          <p:sp>
            <p:nvSpPr>
              <p:cNvPr id="195602" name="任意多边形 195601"/>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5603" name="任意多边形 195602"/>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5604" name="任意多边形 195603"/>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5605" name="组合 195604"/>
            <p:cNvGrpSpPr/>
            <p:nvPr userDrawn="1"/>
          </p:nvGrpSpPr>
          <p:grpSpPr>
            <a:xfrm rot="-6691250">
              <a:off x="3636" y="132"/>
              <a:ext cx="356" cy="607"/>
              <a:chOff x="1727" y="866"/>
              <a:chExt cx="129" cy="157"/>
            </a:xfrm>
          </p:grpSpPr>
          <p:sp>
            <p:nvSpPr>
              <p:cNvPr id="195606" name="任意多边形 195605"/>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5607" name="任意多边形 195606"/>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5608" name="任意多边形 195607"/>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5609" name="组合 195608"/>
            <p:cNvGrpSpPr/>
            <p:nvPr userDrawn="1"/>
          </p:nvGrpSpPr>
          <p:grpSpPr>
            <a:xfrm rot="-13075160">
              <a:off x="668" y="3321"/>
              <a:ext cx="501" cy="502"/>
              <a:chOff x="1727" y="866"/>
              <a:chExt cx="129" cy="157"/>
            </a:xfrm>
          </p:grpSpPr>
          <p:sp>
            <p:nvSpPr>
              <p:cNvPr id="195610" name="任意多边形 195609"/>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5611" name="任意多边形 195610"/>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5612" name="任意多边形 195611"/>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5613" name="组合 195612"/>
            <p:cNvGrpSpPr/>
            <p:nvPr userDrawn="1"/>
          </p:nvGrpSpPr>
          <p:grpSpPr>
            <a:xfrm rot="4106450" flipH="1">
              <a:off x="393" y="261"/>
              <a:ext cx="709" cy="892"/>
              <a:chOff x="1727" y="866"/>
              <a:chExt cx="129" cy="157"/>
            </a:xfrm>
          </p:grpSpPr>
          <p:sp>
            <p:nvSpPr>
              <p:cNvPr id="195614" name="任意多边形 195613"/>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5615" name="任意多边形 195614"/>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5616" name="任意多边形 195615"/>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5617" name="组合 195616"/>
            <p:cNvGrpSpPr/>
            <p:nvPr userDrawn="1"/>
          </p:nvGrpSpPr>
          <p:grpSpPr>
            <a:xfrm rot="10015322" flipH="1">
              <a:off x="4625" y="2382"/>
              <a:ext cx="709" cy="892"/>
              <a:chOff x="1727" y="866"/>
              <a:chExt cx="129" cy="157"/>
            </a:xfrm>
          </p:grpSpPr>
          <p:sp>
            <p:nvSpPr>
              <p:cNvPr id="195618" name="任意多边形 195617"/>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5619" name="任意多边形 195618"/>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5620" name="任意多边形 195619"/>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sp>
          <p:nvSpPr>
            <p:cNvPr id="195621" name="任意多边形 195620"/>
            <p:cNvSpPr/>
            <p:nvPr userDrawn="1"/>
          </p:nvSpPr>
          <p:spPr>
            <a:xfrm>
              <a:off x="1217" y="2"/>
              <a:ext cx="862" cy="886"/>
            </a:xfrm>
            <a:custGeom>
              <a:avLst/>
              <a:gdLst/>
              <a:ahLst/>
              <a:cxnLst/>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w="9525">
              <a:noFill/>
            </a:ln>
          </p:spPr>
          <p:txBody>
            <a:bodyPr/>
            <a:p>
              <a:endParaRPr lang="zh-CN" altLang="en-US"/>
            </a:p>
          </p:txBody>
        </p:sp>
        <p:sp>
          <p:nvSpPr>
            <p:cNvPr id="195622" name="任意多边形 195621"/>
            <p:cNvSpPr/>
            <p:nvPr userDrawn="1"/>
          </p:nvSpPr>
          <p:spPr>
            <a:xfrm rot="-11767473" flipV="1">
              <a:off x="2158" y="102"/>
              <a:ext cx="681" cy="593"/>
            </a:xfrm>
            <a:custGeom>
              <a:avLst/>
              <a:gdLst/>
              <a:ahLst/>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ln>
          </p:spPr>
          <p:txBody>
            <a:bodyPr/>
            <a:p>
              <a:endParaRPr lang="zh-CN" altLang="en-US"/>
            </a:p>
          </p:txBody>
        </p:sp>
        <p:sp>
          <p:nvSpPr>
            <p:cNvPr id="195623" name="任意多边形 195622"/>
            <p:cNvSpPr/>
            <p:nvPr userDrawn="1"/>
          </p:nvSpPr>
          <p:spPr>
            <a:xfrm rot="-11767473" flipV="1">
              <a:off x="1997" y="858"/>
              <a:ext cx="330" cy="278"/>
            </a:xfrm>
            <a:custGeom>
              <a:avLst/>
              <a:gdLst/>
              <a:ahLst/>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ln>
          </p:spPr>
          <p:txBody>
            <a:bodyPr/>
            <a:p>
              <a:endParaRPr lang="zh-CN" altLang="en-US"/>
            </a:p>
          </p:txBody>
        </p:sp>
        <p:sp>
          <p:nvSpPr>
            <p:cNvPr id="195624" name="任意多边形 195623"/>
            <p:cNvSpPr/>
            <p:nvPr userDrawn="1"/>
          </p:nvSpPr>
          <p:spPr>
            <a:xfrm rot="-11767473" flipV="1">
              <a:off x="2224" y="808"/>
              <a:ext cx="123" cy="233"/>
            </a:xfrm>
            <a:custGeom>
              <a:avLst/>
              <a:gdLst/>
              <a:ahLst/>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ln>
          </p:spPr>
          <p:txBody>
            <a:bodyPr/>
            <a:p>
              <a:endParaRPr lang="zh-CN" altLang="en-US"/>
            </a:p>
          </p:txBody>
        </p:sp>
        <p:sp>
          <p:nvSpPr>
            <p:cNvPr id="195625" name="任意多边形 195624"/>
            <p:cNvSpPr/>
            <p:nvPr userDrawn="1"/>
          </p:nvSpPr>
          <p:spPr>
            <a:xfrm>
              <a:off x="1603" y="0"/>
              <a:ext cx="124" cy="121"/>
            </a:xfrm>
            <a:custGeom>
              <a:avLst/>
              <a:gdLst/>
              <a:ahLst/>
              <a:cxnLst/>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w="9525">
              <a:noFill/>
            </a:ln>
          </p:spPr>
          <p:txBody>
            <a:bodyPr/>
            <a:p>
              <a:endParaRPr lang="zh-CN" altLang="en-US"/>
            </a:p>
          </p:txBody>
        </p:sp>
        <p:sp>
          <p:nvSpPr>
            <p:cNvPr id="195626" name="任意多边形 195625"/>
            <p:cNvSpPr/>
            <p:nvPr userDrawn="1"/>
          </p:nvSpPr>
          <p:spPr>
            <a:xfrm rot="-11767473" flipV="1">
              <a:off x="2173" y="1238"/>
              <a:ext cx="393" cy="2300"/>
            </a:xfrm>
            <a:custGeom>
              <a:avLst/>
              <a:gdLst/>
              <a:ahLst/>
              <a:cxnLst/>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w="9525">
              <a:noFill/>
            </a:ln>
          </p:spPr>
          <p:txBody>
            <a:bodyPr/>
            <a:p>
              <a:endParaRPr lang="zh-CN" altLang="en-US"/>
            </a:p>
          </p:txBody>
        </p:sp>
        <p:sp>
          <p:nvSpPr>
            <p:cNvPr id="195627" name="任意多边形 195626"/>
            <p:cNvSpPr/>
            <p:nvPr userDrawn="1"/>
          </p:nvSpPr>
          <p:spPr>
            <a:xfrm>
              <a:off x="0" y="1848"/>
              <a:ext cx="36" cy="132"/>
            </a:xfrm>
            <a:custGeom>
              <a:avLst/>
              <a:gdLst/>
              <a:ahLst/>
              <a:cxnLst/>
              <a:pathLst>
                <a:path w="36" h="132">
                  <a:moveTo>
                    <a:pt x="0" y="0"/>
                  </a:moveTo>
                  <a:lnTo>
                    <a:pt x="36" y="12"/>
                  </a:lnTo>
                  <a:lnTo>
                    <a:pt x="0" y="132"/>
                  </a:lnTo>
                  <a:lnTo>
                    <a:pt x="0" y="0"/>
                  </a:lnTo>
                  <a:close/>
                </a:path>
              </a:pathLst>
            </a:custGeom>
            <a:solidFill>
              <a:schemeClr val="folHlink"/>
            </a:solidFill>
            <a:ln w="9525">
              <a:noFill/>
            </a:ln>
          </p:spPr>
          <p:txBody>
            <a:bodyPr/>
            <a:p>
              <a:endParaRPr lang="zh-CN" altLang="en-US"/>
            </a:p>
          </p:txBody>
        </p:sp>
      </p:grpSp>
      <p:sp>
        <p:nvSpPr>
          <p:cNvPr id="195628" name="日期占位符 195627"/>
          <p:cNvSpPr>
            <a:spLocks noGrp="1"/>
          </p:cNvSpPr>
          <p:nvPr>
            <p:ph type="dt" sz="half" idx="2"/>
          </p:nvPr>
        </p:nvSpPr>
        <p:spPr>
          <a:xfrm>
            <a:off x="457200" y="6248400"/>
            <a:ext cx="2133600" cy="457200"/>
          </a:xfrm>
          <a:prstGeom prst="rect">
            <a:avLst/>
          </a:prstGeom>
          <a:noFill/>
          <a:ln w="9525">
            <a:noFill/>
          </a:ln>
        </p:spPr>
        <p:txBody>
          <a:bodyPr anchor="t"/>
          <a:lstStyle>
            <a:lvl1pPr>
              <a:defRPr sz="1400">
                <a:latin typeface="Verdana" panose="020B0604030504040204" pitchFamily="34" charset="0"/>
              </a:defRPr>
            </a:lvl1pPr>
          </a:lstStyle>
          <a:p>
            <a:endParaRPr lang="zh-CN" altLang="en-US" dirty="0">
              <a:latin typeface="Times New Roman" panose="02020603050405020304" pitchFamily="18" charset="0"/>
            </a:endParaRPr>
          </a:p>
        </p:txBody>
      </p:sp>
      <p:sp>
        <p:nvSpPr>
          <p:cNvPr id="195629" name="页脚占位符 195628"/>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a:latin typeface="Verdana" panose="020B0604030504040204" pitchFamily="34" charset="0"/>
              </a:defRPr>
            </a:lvl1pPr>
          </a:lstStyle>
          <a:p>
            <a:endParaRPr lang="zh-CN" altLang="en-US" dirty="0"/>
          </a:p>
        </p:txBody>
      </p:sp>
      <p:sp>
        <p:nvSpPr>
          <p:cNvPr id="195630" name="灯片编号占位符 195629"/>
          <p:cNvSpPr>
            <a:spLocks noGrp="1"/>
          </p:cNvSpPr>
          <p:nvPr>
            <p:ph type="sldNum" sz="quarter" idx="4"/>
          </p:nvPr>
        </p:nvSpPr>
        <p:spPr>
          <a:xfrm>
            <a:off x="6553200" y="6243638"/>
            <a:ext cx="2133600" cy="457200"/>
          </a:xfrm>
          <a:prstGeom prst="rect">
            <a:avLst/>
          </a:prstGeom>
          <a:noFill/>
          <a:ln w="9525">
            <a:noFill/>
          </a:ln>
        </p:spPr>
        <p:txBody>
          <a:bodyPr anchor="t"/>
          <a:lstStyle>
            <a:lvl1pPr algn="r">
              <a:defRPr sz="1400">
                <a:latin typeface="Verdana" panose="020B0604030504040204" pitchFamily="34" charset="0"/>
              </a:defRPr>
            </a:lvl1pPr>
          </a:lstStyle>
          <a:p>
            <a:fld id="{9A0DB2DC-4C9A-4742-B13C-FB6460FD3503}" type="slidenum">
              <a:rPr lang="zh-CN" altLang="en-US" dirty="0"/>
            </a:fld>
            <a:endParaRPr lang="zh-CN" altLang="en-US" dirty="0">
              <a:latin typeface="Times New Roman" panose="02020603050405020304" pitchFamily="18" charset="0"/>
            </a:endParaRPr>
          </a:p>
        </p:txBody>
      </p:sp>
      <p:sp>
        <p:nvSpPr>
          <p:cNvPr id="195631" name="标题 195630"/>
          <p:cNvSpPr>
            <a:spLocks noGrp="1"/>
          </p:cNvSpPr>
          <p:nvPr>
            <p:ph type="ctrTitle"/>
          </p:nvPr>
        </p:nvSpPr>
        <p:spPr>
          <a:xfrm>
            <a:off x="2455863" y="596900"/>
            <a:ext cx="6192837" cy="3581400"/>
          </a:xfrm>
          <a:prstGeom prst="rect">
            <a:avLst/>
          </a:prstGeom>
          <a:noFill/>
          <a:ln w="9525">
            <a:noFill/>
          </a:ln>
        </p:spPr>
        <p:txBody>
          <a:bodyPr anchor="b"/>
          <a:lstStyle>
            <a:lvl1pPr lvl="0">
              <a:defRPr sz="5200" b="1"/>
            </a:lvl1pPr>
          </a:lstStyle>
          <a:p>
            <a:pPr lvl="0"/>
            <a:r>
              <a:rPr lang="zh-CN" altLang="en-US" dirty="0"/>
              <a:t>单击此处编辑母版标题样式</a:t>
            </a:r>
            <a:endParaRPr lang="zh-CN" altLang="en-US" dirty="0"/>
          </a:p>
        </p:txBody>
      </p:sp>
      <p:sp>
        <p:nvSpPr>
          <p:cNvPr id="195632" name="副标题 195631"/>
          <p:cNvSpPr>
            <a:spLocks noGrp="1"/>
          </p:cNvSpPr>
          <p:nvPr>
            <p:ph type="subTitle" idx="1"/>
          </p:nvPr>
        </p:nvSpPr>
        <p:spPr>
          <a:xfrm>
            <a:off x="2489200" y="4279900"/>
            <a:ext cx="6146800" cy="1485900"/>
          </a:xfrm>
          <a:prstGeom prst="rect">
            <a:avLst/>
          </a:prstGeom>
          <a:noFill/>
          <a:ln w="9525">
            <a:noFill/>
          </a:ln>
        </p:spPr>
        <p:txBody>
          <a:bodyPr anchor="t"/>
          <a:lstStyle>
            <a:lvl1pPr marL="0" lvl="0" indent="0" algn="ctr">
              <a:buNone/>
              <a:defRPr b="1">
                <a:effectLst>
                  <a:outerShdw blurRad="38100" dist="38100" dir="2700000">
                    <a:srgbClr val="C0C0C0"/>
                  </a:outerShdw>
                </a:effectLst>
              </a:defRPr>
            </a:lvl1pPr>
            <a:lvl2pPr marL="457200" lvl="1" indent="0" algn="ctr">
              <a:buNone/>
              <a:defRPr b="1">
                <a:effectLst>
                  <a:outerShdw blurRad="38100" dist="38100" dir="2700000">
                    <a:srgbClr val="C0C0C0"/>
                  </a:outerShdw>
                </a:effectLst>
              </a:defRPr>
            </a:lvl2pPr>
            <a:lvl3pPr marL="914400" lvl="2" indent="0" algn="ctr">
              <a:buNone/>
              <a:defRPr b="1">
                <a:effectLst>
                  <a:outerShdw blurRad="38100" dist="38100" dir="2700000">
                    <a:srgbClr val="C0C0C0"/>
                  </a:outerShdw>
                </a:effectLst>
              </a:defRPr>
            </a:lvl3pPr>
            <a:lvl4pPr marL="1371600" lvl="3" indent="0" algn="ctr">
              <a:buNone/>
              <a:defRPr b="1">
                <a:effectLst>
                  <a:outerShdw blurRad="38100" dist="38100" dir="2700000">
                    <a:srgbClr val="C0C0C0"/>
                  </a:outerShdw>
                </a:effectLst>
              </a:defRPr>
            </a:lvl4pPr>
            <a:lvl5pPr marL="1828800" lvl="4" indent="0" algn="ctr">
              <a:buNone/>
              <a:defRPr b="1">
                <a:effectLst>
                  <a:outerShdw blurRad="38100" dist="38100" dir="2700000">
                    <a:srgbClr val="C0C0C0"/>
                  </a:outerShdw>
                </a:effectLst>
              </a:defRPr>
            </a:lvl5pPr>
          </a:lstStyle>
          <a:p>
            <a:pPr lvl="0"/>
            <a:r>
              <a:rPr lang="zh-CN" altLang="en-US" dirty="0"/>
              <a:t>单击此处编辑母版副标题样式</a:t>
            </a:r>
            <a:endParaRPr lang="zh-CN" altLang="en-US" dirty="0"/>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5828" y="103188"/>
            <a:ext cx="2060972"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63439" cy="5953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7" name="页脚占位符 6"/>
          <p:cNvSpPr>
            <a:spLocks noGrp="1"/>
          </p:cNvSpPr>
          <p:nvPr>
            <p:ph type="ftr" sz="quarter" idx="11"/>
          </p:nvPr>
        </p:nvSpPr>
        <p:spPr/>
        <p:txBody>
          <a:body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94562" name="组合 194561"/>
          <p:cNvGrpSpPr/>
          <p:nvPr/>
        </p:nvGrpSpPr>
        <p:grpSpPr>
          <a:xfrm>
            <a:off x="-7937" y="0"/>
            <a:ext cx="2833687" cy="6856413"/>
            <a:chOff x="-5" y="0"/>
            <a:chExt cx="1785" cy="4319"/>
          </a:xfrm>
        </p:grpSpPr>
        <p:sp>
          <p:nvSpPr>
            <p:cNvPr id="194563" name="任意多边形 194562"/>
            <p:cNvSpPr/>
            <p:nvPr/>
          </p:nvSpPr>
          <p:spPr>
            <a:xfrm>
              <a:off x="-5" y="3262"/>
              <a:ext cx="472" cy="802"/>
            </a:xfrm>
            <a:custGeom>
              <a:avLst/>
              <a:gdLst/>
              <a:ahLst/>
              <a:cxnLst/>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ln>
          </p:spPr>
          <p:txBody>
            <a:bodyPr/>
            <a:p>
              <a:endParaRPr lang="zh-CN" altLang="en-US"/>
            </a:p>
          </p:txBody>
        </p:sp>
        <p:grpSp>
          <p:nvGrpSpPr>
            <p:cNvPr id="194564" name="组合 194563"/>
            <p:cNvGrpSpPr/>
            <p:nvPr/>
          </p:nvGrpSpPr>
          <p:grpSpPr>
            <a:xfrm rot="-6635092" flipH="1">
              <a:off x="104" y="2441"/>
              <a:ext cx="452" cy="444"/>
              <a:chOff x="1727" y="866"/>
              <a:chExt cx="129" cy="157"/>
            </a:xfrm>
          </p:grpSpPr>
          <p:sp>
            <p:nvSpPr>
              <p:cNvPr id="194565" name="任意多边形 194564"/>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4566" name="任意多边形 194565"/>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4567" name="任意多边形 194566"/>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sp>
          <p:nvSpPr>
            <p:cNvPr id="194568" name="任意多边形 194567"/>
            <p:cNvSpPr/>
            <p:nvPr/>
          </p:nvSpPr>
          <p:spPr>
            <a:xfrm>
              <a:off x="90" y="1736"/>
              <a:ext cx="710" cy="768"/>
            </a:xfrm>
            <a:custGeom>
              <a:avLst/>
              <a:gdLst/>
              <a:ahLst/>
              <a:cxnLst/>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ln>
          </p:spPr>
          <p:txBody>
            <a:bodyPr/>
            <a:p>
              <a:endParaRPr lang="zh-CN" altLang="en-US"/>
            </a:p>
          </p:txBody>
        </p:sp>
        <p:grpSp>
          <p:nvGrpSpPr>
            <p:cNvPr id="194569" name="组合 194568"/>
            <p:cNvGrpSpPr/>
            <p:nvPr/>
          </p:nvGrpSpPr>
          <p:grpSpPr>
            <a:xfrm rot="416244">
              <a:off x="9" y="1746"/>
              <a:ext cx="1771" cy="1741"/>
              <a:chOff x="41" y="2787"/>
              <a:chExt cx="902" cy="833"/>
            </a:xfrm>
          </p:grpSpPr>
          <p:sp>
            <p:nvSpPr>
              <p:cNvPr id="194570" name="任意多边形 194569"/>
              <p:cNvSpPr/>
              <p:nvPr userDrawn="1"/>
            </p:nvSpPr>
            <p:spPr>
              <a:xfrm rot="373331" flipH="1">
                <a:off x="125" y="2787"/>
                <a:ext cx="313" cy="303"/>
              </a:xfrm>
              <a:custGeom>
                <a:avLst/>
                <a:gdLst/>
                <a:ahLst/>
                <a:cxnLst/>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ln>
            </p:spPr>
            <p:txBody>
              <a:bodyPr/>
              <a:p>
                <a:endParaRPr lang="zh-CN" altLang="en-US"/>
              </a:p>
            </p:txBody>
          </p:sp>
          <p:sp>
            <p:nvSpPr>
              <p:cNvPr id="194571" name="任意多边形 194570"/>
              <p:cNvSpPr/>
              <p:nvPr userDrawn="1"/>
            </p:nvSpPr>
            <p:spPr>
              <a:xfrm rot="373331" flipH="1">
                <a:off x="41" y="2843"/>
                <a:ext cx="262" cy="308"/>
              </a:xfrm>
              <a:custGeom>
                <a:avLst/>
                <a:gdLst/>
                <a:ahLst/>
                <a:cxnLst/>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ln>
            </p:spPr>
            <p:txBody>
              <a:bodyPr/>
              <a:p>
                <a:endParaRPr lang="zh-CN" altLang="en-US"/>
              </a:p>
            </p:txBody>
          </p:sp>
          <p:sp>
            <p:nvSpPr>
              <p:cNvPr id="194572" name="任意多边形 194571"/>
              <p:cNvSpPr/>
              <p:nvPr userDrawn="1"/>
            </p:nvSpPr>
            <p:spPr>
              <a:xfrm rot="373331" flipH="1">
                <a:off x="121" y="2907"/>
                <a:ext cx="93" cy="156"/>
              </a:xfrm>
              <a:custGeom>
                <a:avLst/>
                <a:gdLst/>
                <a:ahLst/>
                <a:cxnLst/>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ln>
            </p:spPr>
            <p:txBody>
              <a:bodyPr/>
              <a:p>
                <a:endParaRPr lang="zh-CN" altLang="en-US"/>
              </a:p>
            </p:txBody>
          </p:sp>
          <p:sp>
            <p:nvSpPr>
              <p:cNvPr id="194573" name="任意多边形 194572"/>
              <p:cNvSpPr/>
              <p:nvPr userDrawn="1"/>
            </p:nvSpPr>
            <p:spPr>
              <a:xfrm rot="373331" flipH="1">
                <a:off x="313" y="3110"/>
                <a:ext cx="85" cy="93"/>
              </a:xfrm>
              <a:custGeom>
                <a:avLst/>
                <a:gdLst/>
                <a:ahLst/>
                <a:cxnLst/>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ln>
            </p:spPr>
            <p:txBody>
              <a:bodyPr/>
              <a:p>
                <a:endParaRPr lang="zh-CN" altLang="en-US"/>
              </a:p>
            </p:txBody>
          </p:sp>
          <p:sp>
            <p:nvSpPr>
              <p:cNvPr id="194574" name="任意多边形 194573"/>
              <p:cNvSpPr/>
              <p:nvPr userDrawn="1"/>
            </p:nvSpPr>
            <p:spPr>
              <a:xfrm rot="373331" flipH="1">
                <a:off x="289" y="3135"/>
                <a:ext cx="21" cy="55"/>
              </a:xfrm>
              <a:custGeom>
                <a:avLst/>
                <a:gdLst/>
                <a:ahLst/>
                <a:cxnLst/>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ln>
            </p:spPr>
            <p:txBody>
              <a:bodyPr/>
              <a:p>
                <a:endParaRPr lang="zh-CN" altLang="en-US"/>
              </a:p>
            </p:txBody>
          </p:sp>
          <p:grpSp>
            <p:nvGrpSpPr>
              <p:cNvPr id="194575" name="组合 194574"/>
              <p:cNvGrpSpPr/>
              <p:nvPr userDrawn="1"/>
            </p:nvGrpSpPr>
            <p:grpSpPr>
              <a:xfrm rot="10886446" flipH="1">
                <a:off x="335" y="3251"/>
                <a:ext cx="608" cy="369"/>
                <a:chOff x="-366" y="1704"/>
                <a:chExt cx="608" cy="369"/>
              </a:xfrm>
            </p:grpSpPr>
            <p:sp>
              <p:nvSpPr>
                <p:cNvPr id="194576" name="任意多边形 194575"/>
                <p:cNvSpPr/>
                <p:nvPr userDrawn="1"/>
              </p:nvSpPr>
              <p:spPr>
                <a:xfrm rot="4200091">
                  <a:off x="-242" y="1806"/>
                  <a:ext cx="143" cy="390"/>
                </a:xfrm>
                <a:custGeom>
                  <a:avLst/>
                  <a:gdLst/>
                  <a:ahLst/>
                  <a:cxnLst/>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ln>
              </p:spPr>
              <p:txBody>
                <a:bodyPr/>
                <a:p>
                  <a:endParaRPr lang="zh-CN" altLang="en-US"/>
                </a:p>
              </p:txBody>
            </p:sp>
            <p:sp>
              <p:nvSpPr>
                <p:cNvPr id="194577" name="任意多边形 194576"/>
                <p:cNvSpPr/>
                <p:nvPr userDrawn="1"/>
              </p:nvSpPr>
              <p:spPr>
                <a:xfrm rot="4200091">
                  <a:off x="124" y="1760"/>
                  <a:ext cx="33" cy="160"/>
                </a:xfrm>
                <a:custGeom>
                  <a:avLst/>
                  <a:gdLst/>
                  <a:ahLst/>
                  <a:cxnLst/>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ln>
              </p:spPr>
              <p:txBody>
                <a:bodyPr/>
                <a:p>
                  <a:endParaRPr lang="zh-CN" altLang="en-US"/>
                </a:p>
              </p:txBody>
            </p:sp>
            <p:sp>
              <p:nvSpPr>
                <p:cNvPr id="194578" name="任意多边形 194577"/>
                <p:cNvSpPr/>
                <p:nvPr userDrawn="1"/>
              </p:nvSpPr>
              <p:spPr>
                <a:xfrm rot="4200091">
                  <a:off x="198" y="1720"/>
                  <a:ext cx="60" cy="27"/>
                </a:xfrm>
                <a:custGeom>
                  <a:avLst/>
                  <a:gdLst/>
                  <a:ahLst/>
                  <a:cxnLst/>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ln>
              </p:spPr>
              <p:txBody>
                <a:bodyPr/>
                <a:p>
                  <a:endParaRPr lang="zh-CN" altLang="en-US"/>
                </a:p>
              </p:txBody>
            </p:sp>
          </p:grpSp>
        </p:grpSp>
        <p:grpSp>
          <p:nvGrpSpPr>
            <p:cNvPr id="194579" name="组合 194578"/>
            <p:cNvGrpSpPr/>
            <p:nvPr/>
          </p:nvGrpSpPr>
          <p:grpSpPr>
            <a:xfrm rot="-15351438">
              <a:off x="343" y="3854"/>
              <a:ext cx="392" cy="424"/>
              <a:chOff x="1727" y="866"/>
              <a:chExt cx="129" cy="157"/>
            </a:xfrm>
          </p:grpSpPr>
          <p:sp>
            <p:nvSpPr>
              <p:cNvPr id="194580" name="任意多边形 194579"/>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4581" name="任意多边形 194580"/>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4582" name="任意多边形 194581"/>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4583" name="组合 194582"/>
            <p:cNvGrpSpPr/>
            <p:nvPr/>
          </p:nvGrpSpPr>
          <p:grpSpPr>
            <a:xfrm rot="5003157">
              <a:off x="249" y="1102"/>
              <a:ext cx="412" cy="500"/>
              <a:chOff x="1727" y="866"/>
              <a:chExt cx="129" cy="157"/>
            </a:xfrm>
          </p:grpSpPr>
          <p:sp>
            <p:nvSpPr>
              <p:cNvPr id="194584" name="任意多边形 194583"/>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4585" name="任意多边形 194584"/>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4586" name="任意多边形 194585"/>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grpSp>
          <p:nvGrpSpPr>
            <p:cNvPr id="194587" name="组合 194586"/>
            <p:cNvGrpSpPr/>
            <p:nvPr/>
          </p:nvGrpSpPr>
          <p:grpSpPr>
            <a:xfrm>
              <a:off x="815" y="0"/>
              <a:ext cx="345" cy="367"/>
              <a:chOff x="1727" y="866"/>
              <a:chExt cx="129" cy="157"/>
            </a:xfrm>
          </p:grpSpPr>
          <p:sp>
            <p:nvSpPr>
              <p:cNvPr id="194588" name="任意多边形 194587"/>
              <p:cNvSpPr/>
              <p:nvPr userDrawn="1"/>
            </p:nvSpPr>
            <p:spPr>
              <a:xfrm>
                <a:off x="1727" y="866"/>
                <a:ext cx="41" cy="59"/>
              </a:xfrm>
              <a:custGeom>
                <a:avLst/>
                <a:gdLst/>
                <a:ahLst/>
                <a:cxnLst/>
                <a:pathLst>
                  <a:path w="83" h="117">
                    <a:moveTo>
                      <a:pt x="83" y="28"/>
                    </a:moveTo>
                    <a:lnTo>
                      <a:pt x="27" y="0"/>
                    </a:lnTo>
                    <a:lnTo>
                      <a:pt x="0" y="117"/>
                    </a:lnTo>
                    <a:lnTo>
                      <a:pt x="83" y="28"/>
                    </a:lnTo>
                    <a:close/>
                  </a:path>
                </a:pathLst>
              </a:custGeom>
              <a:solidFill>
                <a:schemeClr val="bg2"/>
              </a:solidFill>
              <a:ln w="9525">
                <a:noFill/>
              </a:ln>
            </p:spPr>
            <p:txBody>
              <a:bodyPr/>
              <a:p>
                <a:endParaRPr lang="zh-CN" altLang="en-US"/>
              </a:p>
            </p:txBody>
          </p:sp>
          <p:sp>
            <p:nvSpPr>
              <p:cNvPr id="194589" name="任意多边形 194588"/>
              <p:cNvSpPr/>
              <p:nvPr userDrawn="1"/>
            </p:nvSpPr>
            <p:spPr>
              <a:xfrm>
                <a:off x="1786" y="894"/>
                <a:ext cx="70" cy="49"/>
              </a:xfrm>
              <a:custGeom>
                <a:avLst/>
                <a:gdLst/>
                <a:ahLst/>
                <a:cxnLst/>
                <a:pathLst>
                  <a:path w="140" h="98">
                    <a:moveTo>
                      <a:pt x="0" y="98"/>
                    </a:moveTo>
                    <a:lnTo>
                      <a:pt x="118" y="0"/>
                    </a:lnTo>
                    <a:lnTo>
                      <a:pt x="140" y="49"/>
                    </a:lnTo>
                    <a:lnTo>
                      <a:pt x="0" y="98"/>
                    </a:lnTo>
                    <a:close/>
                  </a:path>
                </a:pathLst>
              </a:custGeom>
              <a:solidFill>
                <a:schemeClr val="bg2"/>
              </a:solidFill>
              <a:ln w="9525">
                <a:noFill/>
              </a:ln>
            </p:spPr>
            <p:txBody>
              <a:bodyPr/>
              <a:p>
                <a:endParaRPr lang="zh-CN" altLang="en-US"/>
              </a:p>
            </p:txBody>
          </p:sp>
          <p:sp>
            <p:nvSpPr>
              <p:cNvPr id="194590" name="任意多边形 194589"/>
              <p:cNvSpPr/>
              <p:nvPr userDrawn="1"/>
            </p:nvSpPr>
            <p:spPr>
              <a:xfrm>
                <a:off x="1772" y="998"/>
                <a:ext cx="73" cy="25"/>
              </a:xfrm>
              <a:custGeom>
                <a:avLst/>
                <a:gdLst/>
                <a:ahLst/>
                <a:cxnLst/>
                <a:pathLst>
                  <a:path w="145" h="49">
                    <a:moveTo>
                      <a:pt x="0" y="7"/>
                    </a:moveTo>
                    <a:lnTo>
                      <a:pt x="145" y="0"/>
                    </a:lnTo>
                    <a:lnTo>
                      <a:pt x="131" y="49"/>
                    </a:lnTo>
                    <a:lnTo>
                      <a:pt x="0" y="7"/>
                    </a:lnTo>
                    <a:close/>
                  </a:path>
                </a:pathLst>
              </a:custGeom>
              <a:solidFill>
                <a:schemeClr val="bg2"/>
              </a:solidFill>
              <a:ln w="9525">
                <a:noFill/>
              </a:ln>
            </p:spPr>
            <p:txBody>
              <a:bodyPr/>
              <a:p>
                <a:endParaRPr lang="zh-CN" altLang="en-US"/>
              </a:p>
            </p:txBody>
          </p:sp>
        </p:grpSp>
        <p:sp>
          <p:nvSpPr>
            <p:cNvPr id="194591" name="任意多边形 194590"/>
            <p:cNvSpPr/>
            <p:nvPr/>
          </p:nvSpPr>
          <p:spPr>
            <a:xfrm>
              <a:off x="87" y="94"/>
              <a:ext cx="699" cy="756"/>
            </a:xfrm>
            <a:custGeom>
              <a:avLst/>
              <a:gdLst/>
              <a:ahLst/>
              <a:cxnLst/>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ln>
          </p:spPr>
          <p:txBody>
            <a:bodyPr/>
            <a:p>
              <a:endParaRPr lang="zh-CN" altLang="en-US"/>
            </a:p>
          </p:txBody>
        </p:sp>
        <p:sp>
          <p:nvSpPr>
            <p:cNvPr id="194592" name="任意多边形 194591"/>
            <p:cNvSpPr/>
            <p:nvPr/>
          </p:nvSpPr>
          <p:spPr>
            <a:xfrm rot="828663">
              <a:off x="242" y="3404"/>
              <a:ext cx="132" cy="167"/>
            </a:xfrm>
            <a:custGeom>
              <a:avLst/>
              <a:gdLst/>
              <a:ahLst/>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ln>
          </p:spPr>
          <p:txBody>
            <a:bodyPr/>
            <a:p>
              <a:endParaRPr lang="zh-CN" altLang="en-US"/>
            </a:p>
          </p:txBody>
        </p:sp>
        <p:sp>
          <p:nvSpPr>
            <p:cNvPr id="194593" name="任意多边形 194592"/>
            <p:cNvSpPr/>
            <p:nvPr/>
          </p:nvSpPr>
          <p:spPr>
            <a:xfrm rot="828663">
              <a:off x="266" y="3592"/>
              <a:ext cx="66" cy="43"/>
            </a:xfrm>
            <a:custGeom>
              <a:avLst/>
              <a:gdLst/>
              <a:ahLst/>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ln>
          </p:spPr>
          <p:txBody>
            <a:bodyPr/>
            <a:p>
              <a:endParaRPr lang="zh-CN" altLang="en-US"/>
            </a:p>
          </p:txBody>
        </p:sp>
        <p:sp>
          <p:nvSpPr>
            <p:cNvPr id="194594" name="任意多边形 194593"/>
            <p:cNvSpPr/>
            <p:nvPr/>
          </p:nvSpPr>
          <p:spPr>
            <a:xfrm>
              <a:off x="11" y="4110"/>
              <a:ext cx="118" cy="209"/>
            </a:xfrm>
            <a:custGeom>
              <a:avLst/>
              <a:gdLst/>
              <a:ahLst/>
              <a:cxnLst/>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ln>
          </p:spPr>
          <p:txBody>
            <a:bodyPr/>
            <a:p>
              <a:endParaRPr lang="zh-CN" altLang="en-US"/>
            </a:p>
          </p:txBody>
        </p:sp>
        <p:sp>
          <p:nvSpPr>
            <p:cNvPr id="194595" name="任意多边形 194594"/>
            <p:cNvSpPr/>
            <p:nvPr/>
          </p:nvSpPr>
          <p:spPr>
            <a:xfrm>
              <a:off x="0" y="3968"/>
              <a:ext cx="130" cy="128"/>
            </a:xfrm>
            <a:custGeom>
              <a:avLst/>
              <a:gdLst/>
              <a:ahLst/>
              <a:cxnLst/>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ln>
          </p:spPr>
          <p:txBody>
            <a:bodyPr/>
            <a:p>
              <a:endParaRPr lang="zh-CN" altLang="en-US"/>
            </a:p>
          </p:txBody>
        </p:sp>
        <p:sp>
          <p:nvSpPr>
            <p:cNvPr id="194596" name="任意多边形 194595"/>
            <p:cNvSpPr/>
            <p:nvPr/>
          </p:nvSpPr>
          <p:spPr>
            <a:xfrm>
              <a:off x="0" y="3949"/>
              <a:ext cx="47" cy="86"/>
            </a:xfrm>
            <a:custGeom>
              <a:avLst/>
              <a:gdLst/>
              <a:ahLst/>
              <a:cxnLst/>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ln>
          </p:spPr>
          <p:txBody>
            <a:bodyPr/>
            <a:p>
              <a:endParaRPr lang="zh-CN" altLang="en-US"/>
            </a:p>
          </p:txBody>
        </p:sp>
        <p:sp>
          <p:nvSpPr>
            <p:cNvPr id="194597" name="任意多边形 194596"/>
            <p:cNvSpPr/>
            <p:nvPr/>
          </p:nvSpPr>
          <p:spPr>
            <a:xfrm>
              <a:off x="0" y="3239"/>
              <a:ext cx="497" cy="740"/>
            </a:xfrm>
            <a:custGeom>
              <a:avLst/>
              <a:gdLst/>
              <a:ahLst/>
              <a:cxnLst/>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ln>
          </p:spPr>
          <p:txBody>
            <a:bodyPr/>
            <a:p>
              <a:endParaRPr lang="zh-CN" altLang="en-US"/>
            </a:p>
          </p:txBody>
        </p:sp>
        <p:sp>
          <p:nvSpPr>
            <p:cNvPr id="194598" name="任意多边形 194597"/>
            <p:cNvSpPr/>
            <p:nvPr/>
          </p:nvSpPr>
          <p:spPr>
            <a:xfrm rot="1584153">
              <a:off x="20" y="410"/>
              <a:ext cx="344" cy="245"/>
            </a:xfrm>
            <a:custGeom>
              <a:avLst/>
              <a:gdLst/>
              <a:ahLst/>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ln>
          </p:spPr>
          <p:txBody>
            <a:bodyPr/>
            <a:p>
              <a:endParaRPr lang="zh-CN" altLang="en-US"/>
            </a:p>
          </p:txBody>
        </p:sp>
        <p:sp>
          <p:nvSpPr>
            <p:cNvPr id="194599" name="任意多边形 194598"/>
            <p:cNvSpPr/>
            <p:nvPr/>
          </p:nvSpPr>
          <p:spPr>
            <a:xfrm rot="1584153">
              <a:off x="242" y="756"/>
              <a:ext cx="167" cy="115"/>
            </a:xfrm>
            <a:custGeom>
              <a:avLst/>
              <a:gdLst/>
              <a:ahLst/>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ln>
          </p:spPr>
          <p:txBody>
            <a:bodyPr/>
            <a:p>
              <a:endParaRPr lang="zh-CN" altLang="en-US"/>
            </a:p>
          </p:txBody>
        </p:sp>
        <p:sp>
          <p:nvSpPr>
            <p:cNvPr id="194600" name="任意多边形 194599"/>
            <p:cNvSpPr/>
            <p:nvPr/>
          </p:nvSpPr>
          <p:spPr>
            <a:xfrm rot="1584153">
              <a:off x="574" y="286"/>
              <a:ext cx="147" cy="160"/>
            </a:xfrm>
            <a:custGeom>
              <a:avLst/>
              <a:gdLst/>
              <a:ahLst/>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ln>
          </p:spPr>
          <p:txBody>
            <a:bodyPr/>
            <a:p>
              <a:endParaRPr lang="zh-CN" altLang="en-US"/>
            </a:p>
          </p:txBody>
        </p:sp>
        <p:sp>
          <p:nvSpPr>
            <p:cNvPr id="194601" name="任意多边形 194600"/>
            <p:cNvSpPr/>
            <p:nvPr/>
          </p:nvSpPr>
          <p:spPr>
            <a:xfrm rot="1584153">
              <a:off x="236" y="721"/>
              <a:ext cx="62" cy="97"/>
            </a:xfrm>
            <a:custGeom>
              <a:avLst/>
              <a:gdLst/>
              <a:ahLst/>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ln>
          </p:spPr>
          <p:txBody>
            <a:bodyPr/>
            <a:p>
              <a:endParaRPr lang="zh-CN" altLang="en-US"/>
            </a:p>
          </p:txBody>
        </p:sp>
        <p:sp>
          <p:nvSpPr>
            <p:cNvPr id="194602" name="任意多边形 194601"/>
            <p:cNvSpPr/>
            <p:nvPr/>
          </p:nvSpPr>
          <p:spPr>
            <a:xfrm rot="1584153">
              <a:off x="585" y="466"/>
              <a:ext cx="72" cy="41"/>
            </a:xfrm>
            <a:custGeom>
              <a:avLst/>
              <a:gdLst/>
              <a:ahLst/>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ln>
          </p:spPr>
          <p:txBody>
            <a:bodyPr/>
            <a:p>
              <a:endParaRPr lang="zh-CN" altLang="en-US"/>
            </a:p>
          </p:txBody>
        </p:sp>
        <p:sp>
          <p:nvSpPr>
            <p:cNvPr id="194603" name="任意多边形 194602"/>
            <p:cNvSpPr/>
            <p:nvPr/>
          </p:nvSpPr>
          <p:spPr>
            <a:xfrm>
              <a:off x="0" y="886"/>
              <a:ext cx="360" cy="650"/>
            </a:xfrm>
            <a:custGeom>
              <a:avLst/>
              <a:gdLst/>
              <a:ahLst/>
              <a:cxnLst/>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ln>
          </p:spPr>
          <p:txBody>
            <a:bodyPr/>
            <a:p>
              <a:endParaRPr lang="zh-CN" altLang="en-US"/>
            </a:p>
          </p:txBody>
        </p:sp>
        <p:sp>
          <p:nvSpPr>
            <p:cNvPr id="194604" name="任意多边形 194603"/>
            <p:cNvSpPr/>
            <p:nvPr/>
          </p:nvSpPr>
          <p:spPr>
            <a:xfrm rot="1584153">
              <a:off x="56" y="84"/>
              <a:ext cx="804" cy="686"/>
            </a:xfrm>
            <a:custGeom>
              <a:avLst/>
              <a:gdLst/>
              <a:ahLst/>
              <a:cxnLst/>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ln>
          </p:spPr>
          <p:txBody>
            <a:bodyPr/>
            <a:p>
              <a:endParaRPr lang="zh-CN" altLang="en-US"/>
            </a:p>
          </p:txBody>
        </p:sp>
      </p:grpSp>
      <p:sp>
        <p:nvSpPr>
          <p:cNvPr id="194605" name="标题 194604"/>
          <p:cNvSpPr>
            <a:spLocks noGrp="1"/>
          </p:cNvSpPr>
          <p:nvPr>
            <p:ph type="title"/>
          </p:nvPr>
        </p:nvSpPr>
        <p:spPr>
          <a:xfrm>
            <a:off x="442913" y="103188"/>
            <a:ext cx="8243887" cy="1314450"/>
          </a:xfrm>
          <a:prstGeom prst="rect">
            <a:avLst/>
          </a:prstGeom>
          <a:noFill/>
          <a:ln w="9525">
            <a:noFill/>
          </a:ln>
        </p:spPr>
        <p:txBody>
          <a:bodyPr anchor="b"/>
          <a:p>
            <a:pPr lvl="0"/>
            <a:r>
              <a:rPr lang="zh-CN" altLang="en-US" dirty="0"/>
              <a:t>单击此处编辑母版标题样式</a:t>
            </a:r>
            <a:endParaRPr lang="zh-CN" altLang="en-US" dirty="0"/>
          </a:p>
        </p:txBody>
      </p:sp>
      <p:sp>
        <p:nvSpPr>
          <p:cNvPr id="194606" name="文本占位符 194605"/>
          <p:cNvSpPr>
            <a:spLocks noGrp="1"/>
          </p:cNvSpPr>
          <p:nvPr>
            <p:ph type="body" idx="1"/>
          </p:nvPr>
        </p:nvSpPr>
        <p:spPr>
          <a:xfrm>
            <a:off x="457200" y="1600200"/>
            <a:ext cx="8229600" cy="445611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4607" name="日期占位符 194606"/>
          <p:cNvSpPr>
            <a:spLocks noGrp="1"/>
          </p:cNvSpPr>
          <p:nvPr>
            <p:ph type="dt" sz="half" idx="2"/>
          </p:nvPr>
        </p:nvSpPr>
        <p:spPr>
          <a:xfrm>
            <a:off x="457200" y="6243638"/>
            <a:ext cx="2133600" cy="457200"/>
          </a:xfrm>
          <a:prstGeom prst="rect">
            <a:avLst/>
          </a:prstGeom>
          <a:noFill/>
          <a:ln w="9525">
            <a:noFill/>
          </a:ln>
        </p:spPr>
        <p:txBody>
          <a:bodyPr/>
          <a:lstStyle>
            <a:lvl1pPr>
              <a:defRPr sz="1400">
                <a:latin typeface="Verdana" panose="020B0604030504040204" pitchFamily="34" charset="0"/>
              </a:defRPr>
            </a:lvl1pPr>
          </a:lstStyle>
          <a:p>
            <a:pPr lvl="0"/>
            <a:endParaRPr lang="zh-CN" altLang="en-US" dirty="0">
              <a:latin typeface="Times New Roman" panose="02020603050405020304" pitchFamily="18" charset="0"/>
            </a:endParaRPr>
          </a:p>
        </p:txBody>
      </p:sp>
      <p:sp>
        <p:nvSpPr>
          <p:cNvPr id="194608" name="页脚占位符 194607"/>
          <p:cNvSpPr>
            <a:spLocks noGrp="1"/>
          </p:cNvSpPr>
          <p:nvPr>
            <p:ph type="ftr" sz="quarter" idx="3"/>
          </p:nvPr>
        </p:nvSpPr>
        <p:spPr>
          <a:xfrm>
            <a:off x="3124200" y="6248400"/>
            <a:ext cx="2895600" cy="457200"/>
          </a:xfrm>
          <a:prstGeom prst="rect">
            <a:avLst/>
          </a:prstGeom>
          <a:noFill/>
          <a:ln w="9525">
            <a:noFill/>
          </a:ln>
        </p:spPr>
        <p:txBody>
          <a:bodyPr/>
          <a:lstStyle>
            <a:lvl1pPr algn="ctr">
              <a:defRPr sz="1400">
                <a:latin typeface="Verdana" panose="020B0604030504040204" pitchFamily="34" charset="0"/>
              </a:defRPr>
            </a:lvl1pPr>
          </a:lstStyle>
          <a:p>
            <a:pPr lvl="0"/>
            <a:endParaRPr lang="zh-CN" altLang="en-US" dirty="0"/>
          </a:p>
        </p:txBody>
      </p:sp>
      <p:sp>
        <p:nvSpPr>
          <p:cNvPr id="194609" name="灯片编号占位符 194608"/>
          <p:cNvSpPr>
            <a:spLocks noGrp="1"/>
          </p:cNvSpPr>
          <p:nvPr>
            <p:ph type="sldNum" sz="quarter" idx="4"/>
          </p:nvPr>
        </p:nvSpPr>
        <p:spPr>
          <a:xfrm>
            <a:off x="6553200" y="6243638"/>
            <a:ext cx="2133600" cy="457200"/>
          </a:xfrm>
          <a:prstGeom prst="rect">
            <a:avLst/>
          </a:prstGeom>
          <a:noFill/>
          <a:ln w="9525">
            <a:noFill/>
          </a:ln>
        </p:spPr>
        <p:txBody>
          <a:bodyPr/>
          <a:lstStyle>
            <a:lvl1pPr algn="r">
              <a:defRPr sz="1400">
                <a:latin typeface="Verdana" panose="020B0604030504040204" pitchFamily="34" charset="0"/>
              </a:defRPr>
            </a:lvl1p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marL="0" lvl="0" indent="0" algn="ctr" defTabSz="914400" rtl="0" eaLnBrk="1" fontAlgn="base" latinLnBrk="0" hangingPunct="1">
        <a:lnSpc>
          <a:spcPct val="9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22.wmf"/><Relationship Id="rId1"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16.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oleObject" Target="../embeddings/oleObject19.bin"/></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wmf"/><Relationship Id="rId1"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38.wmf"/><Relationship Id="rId1" Type="http://schemas.openxmlformats.org/officeDocument/2006/relationships/oleObject" Target="../embeddings/oleObject2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oleObject" Target="../embeddings/oleObject23.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24.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wmf"/><Relationship Id="rId1"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27.bin"/></Relationships>
</file>

<file path=ppt/slides/_rels/slide46.xml.rels><?xml version="1.0" encoding="UTF-8" standalone="yes"?>
<Relationships xmlns="http://schemas.openxmlformats.org/package/2006/relationships"><Relationship Id="rId7" Type="http://schemas.openxmlformats.org/officeDocument/2006/relationships/vmlDrawing" Target="../drawings/vmlDrawing28.v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tags" Target="../tags/tag2.xml"/><Relationship Id="rId3" Type="http://schemas.openxmlformats.org/officeDocument/2006/relationships/image" Target="../media/image48.wmf"/><Relationship Id="rId2" Type="http://schemas.openxmlformats.org/officeDocument/2006/relationships/oleObject" Target="../embeddings/oleObject28.bin"/><Relationship Id="rId1" Type="http://schemas.openxmlformats.org/officeDocument/2006/relationships/tags" Target="../tags/tag1.xml"/></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oleObject" Target="../embeddings/oleObject29.bin"/></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oleObject" Target="../embeddings/oleObject30.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12.xml"/><Relationship Id="rId2" Type="http://schemas.openxmlformats.org/officeDocument/2006/relationships/image" Target="../media/image54.wmf"/><Relationship Id="rId1" Type="http://schemas.openxmlformats.org/officeDocument/2006/relationships/oleObject" Target="../embeddings/oleObject31.bin"/></Relationships>
</file>

<file path=ppt/slides/_rels/slide51.xml.rels><?xml version="1.0" encoding="UTF-8" standalone="yes"?>
<Relationships xmlns="http://schemas.openxmlformats.org/package/2006/relationships"><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wmf"/><Relationship Id="rId1" Type="http://schemas.openxmlformats.org/officeDocument/2006/relationships/oleObject" Target="../embeddings/oleObject32.bin"/></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wmf"/><Relationship Id="rId2" Type="http://schemas.openxmlformats.org/officeDocument/2006/relationships/oleObject" Target="../embeddings/oleObject33.bin"/><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12.xml"/><Relationship Id="rId2" Type="http://schemas.openxmlformats.org/officeDocument/2006/relationships/image" Target="../media/image60.wmf"/><Relationship Id="rId1" Type="http://schemas.openxmlformats.org/officeDocument/2006/relationships/oleObject" Target="../embeddings/oleObject34.bin"/></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oleObject" Target="../embeddings/oleObject3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a:xfrm>
            <a:off x="0" y="333375"/>
            <a:ext cx="9144000" cy="836613"/>
          </a:xfrm>
        </p:spPr>
        <p:txBody>
          <a:bodyPr anchor="b"/>
          <a:p>
            <a:r>
              <a:rPr lang="zh-CN" altLang="en-US" sz="4000" b="1" dirty="0">
                <a:solidFill>
                  <a:srgbClr val="003366"/>
                </a:solidFill>
                <a:effectLst/>
              </a:rPr>
              <a:t>第</a:t>
            </a:r>
            <a:r>
              <a:rPr lang="en-US" altLang="zh-CN" sz="4000" b="1" dirty="0">
                <a:solidFill>
                  <a:srgbClr val="003366"/>
                </a:solidFill>
                <a:effectLst/>
              </a:rPr>
              <a:t>11</a:t>
            </a:r>
            <a:r>
              <a:rPr lang="zh-CN" altLang="en-US" sz="4000" b="1" dirty="0">
                <a:solidFill>
                  <a:srgbClr val="003366"/>
                </a:solidFill>
                <a:effectLst/>
              </a:rPr>
              <a:t>讲 </a:t>
            </a:r>
            <a:r>
              <a:rPr lang="en-US" altLang="zh-CN" sz="4000" b="1" dirty="0">
                <a:solidFill>
                  <a:srgbClr val="003366"/>
                </a:solidFill>
                <a:effectLst/>
              </a:rPr>
              <a:t>CSS</a:t>
            </a:r>
            <a:r>
              <a:rPr lang="zh-CN" altLang="en-US" sz="4000" b="1" dirty="0">
                <a:solidFill>
                  <a:srgbClr val="003366"/>
                </a:solidFill>
                <a:effectLst/>
              </a:rPr>
              <a:t>常用</a:t>
            </a:r>
            <a:r>
              <a:rPr lang="zh-CN" altLang="en-US" sz="4000" b="1" dirty="0">
                <a:solidFill>
                  <a:srgbClr val="003366"/>
                </a:solidFill>
                <a:effectLst/>
              </a:rPr>
              <a:t>属性</a:t>
            </a:r>
            <a:endParaRPr lang="zh-CN" altLang="en-US" sz="4000" b="1" dirty="0">
              <a:solidFill>
                <a:srgbClr val="003366"/>
              </a:solidFill>
              <a:effectLst/>
            </a:endParaRPr>
          </a:p>
        </p:txBody>
      </p:sp>
      <p:sp>
        <p:nvSpPr>
          <p:cNvPr id="294915" name="文本占位符 294914"/>
          <p:cNvSpPr>
            <a:spLocks noGrp="1"/>
          </p:cNvSpPr>
          <p:nvPr>
            <p:ph type="body" idx="1"/>
          </p:nvPr>
        </p:nvSpPr>
        <p:spPr>
          <a:xfrm>
            <a:off x="395288" y="1557338"/>
            <a:ext cx="8218487" cy="4608512"/>
          </a:xfrm>
        </p:spPr>
        <p:txBody>
          <a:bodyPr/>
          <a:p>
            <a:pPr>
              <a:lnSpc>
                <a:spcPct val="105000"/>
              </a:lnSpc>
              <a:spcBef>
                <a:spcPct val="10000"/>
              </a:spcBef>
              <a:buClr>
                <a:srgbClr val="FF0000"/>
              </a:buClr>
            </a:pPr>
            <a:r>
              <a:rPr lang="en-US" sz="3600" b="1" dirty="0">
                <a:solidFill>
                  <a:srgbClr val="000000"/>
                </a:solidFill>
              </a:rPr>
              <a:t>11</a:t>
            </a:r>
            <a:r>
              <a:rPr sz="3600" b="1" dirty="0">
                <a:solidFill>
                  <a:srgbClr val="000000"/>
                </a:solidFill>
              </a:rPr>
              <a:t>.1 CSS属性概述</a:t>
            </a:r>
            <a:endParaRPr sz="3600" b="1" dirty="0">
              <a:solidFill>
                <a:srgbClr val="000000"/>
              </a:solidFill>
            </a:endParaRPr>
          </a:p>
          <a:p>
            <a:pPr>
              <a:lnSpc>
                <a:spcPct val="105000"/>
              </a:lnSpc>
              <a:spcBef>
                <a:spcPct val="10000"/>
              </a:spcBef>
              <a:buClr>
                <a:srgbClr val="FF0000"/>
              </a:buClr>
            </a:pPr>
            <a:r>
              <a:rPr lang="en-US" sz="3600" b="1" dirty="0">
                <a:solidFill>
                  <a:srgbClr val="000000"/>
                </a:solidFill>
              </a:rPr>
              <a:t>11</a:t>
            </a:r>
            <a:r>
              <a:rPr sz="3600" b="1" dirty="0">
                <a:solidFill>
                  <a:srgbClr val="000000"/>
                </a:solidFill>
              </a:rPr>
              <a:t>.2 文本属性</a:t>
            </a:r>
            <a:endParaRPr sz="3600" b="1" dirty="0">
              <a:solidFill>
                <a:srgbClr val="000000"/>
              </a:solidFill>
            </a:endParaRPr>
          </a:p>
          <a:p>
            <a:pPr>
              <a:lnSpc>
                <a:spcPct val="105000"/>
              </a:lnSpc>
              <a:spcBef>
                <a:spcPct val="10000"/>
              </a:spcBef>
              <a:buClr>
                <a:srgbClr val="FF0000"/>
              </a:buClr>
            </a:pPr>
            <a:r>
              <a:rPr lang="en-US" sz="3600" b="1" dirty="0">
                <a:solidFill>
                  <a:srgbClr val="000000"/>
                </a:solidFill>
              </a:rPr>
              <a:t>11</a:t>
            </a:r>
            <a:r>
              <a:rPr sz="3600" b="1" dirty="0">
                <a:solidFill>
                  <a:srgbClr val="000000"/>
                </a:solidFill>
              </a:rPr>
              <a:t>.3 字体属性</a:t>
            </a:r>
            <a:endParaRPr sz="3600" b="1" dirty="0">
              <a:solidFill>
                <a:srgbClr val="000000"/>
              </a:solidFill>
            </a:endParaRPr>
          </a:p>
          <a:p>
            <a:pPr>
              <a:lnSpc>
                <a:spcPct val="105000"/>
              </a:lnSpc>
              <a:spcBef>
                <a:spcPct val="10000"/>
              </a:spcBef>
              <a:buClr>
                <a:srgbClr val="FF0000"/>
              </a:buClr>
            </a:pPr>
            <a:r>
              <a:rPr lang="en-US" sz="3600" b="1" dirty="0">
                <a:solidFill>
                  <a:srgbClr val="000000"/>
                </a:solidFill>
              </a:rPr>
              <a:t>11</a:t>
            </a:r>
            <a:r>
              <a:rPr sz="3600" b="1" dirty="0">
                <a:solidFill>
                  <a:srgbClr val="000000"/>
                </a:solidFill>
              </a:rPr>
              <a:t>.4 背景属性</a:t>
            </a:r>
            <a:endParaRPr sz="3600" b="1" dirty="0">
              <a:solidFill>
                <a:srgbClr val="000000"/>
              </a:solidFill>
            </a:endParaRPr>
          </a:p>
          <a:p>
            <a:pPr>
              <a:lnSpc>
                <a:spcPct val="105000"/>
              </a:lnSpc>
              <a:spcBef>
                <a:spcPct val="10000"/>
              </a:spcBef>
              <a:buClr>
                <a:srgbClr val="FF0000"/>
              </a:buClr>
            </a:pPr>
            <a:r>
              <a:rPr lang="en-US" sz="3600" b="1" dirty="0">
                <a:solidFill>
                  <a:srgbClr val="000000"/>
                </a:solidFill>
              </a:rPr>
              <a:t>11.5 </a:t>
            </a:r>
            <a:r>
              <a:rPr lang="en-US" altLang="zh-CN" sz="3600" b="1" dirty="0">
                <a:solidFill>
                  <a:srgbClr val="000000"/>
                </a:solidFill>
              </a:rPr>
              <a:t>display</a:t>
            </a:r>
            <a:r>
              <a:rPr lang="zh-CN" altLang="en-US" sz="3600" b="1" dirty="0">
                <a:solidFill>
                  <a:srgbClr val="000000"/>
                </a:solidFill>
              </a:rPr>
              <a:t>属性</a:t>
            </a:r>
            <a:endParaRPr lang="zh-CN" altLang="en-US" sz="3600" b="1" dirty="0">
              <a:solidFill>
                <a:srgbClr val="000000"/>
              </a:solidFill>
            </a:endParaRPr>
          </a:p>
          <a:p>
            <a:pPr>
              <a:lnSpc>
                <a:spcPct val="105000"/>
              </a:lnSpc>
              <a:spcBef>
                <a:spcPct val="10000"/>
              </a:spcBef>
              <a:buClr>
                <a:srgbClr val="FF0000"/>
              </a:buClr>
            </a:pPr>
            <a:r>
              <a:rPr lang="en-US" altLang="zh-CN" sz="3600" b="1" dirty="0">
                <a:solidFill>
                  <a:srgbClr val="000000"/>
                </a:solidFill>
              </a:rPr>
              <a:t>11.6 </a:t>
            </a:r>
            <a:r>
              <a:rPr lang="zh-CN" altLang="en-US" sz="3600" b="1" dirty="0">
                <a:solidFill>
                  <a:srgbClr val="000000"/>
                </a:solidFill>
              </a:rPr>
              <a:t>列表</a:t>
            </a:r>
            <a:r>
              <a:rPr lang="en-US" altLang="zh-CN" sz="3600" b="1" dirty="0">
                <a:solidFill>
                  <a:srgbClr val="000000"/>
                </a:solidFill>
              </a:rPr>
              <a:t>CSS</a:t>
            </a:r>
            <a:r>
              <a:rPr lang="zh-CN" altLang="zh-CN" sz="3600" b="1" dirty="0">
                <a:solidFill>
                  <a:srgbClr val="000000"/>
                </a:solidFill>
              </a:rPr>
              <a:t>属性</a:t>
            </a:r>
            <a:endParaRPr lang="zh-CN" altLang="zh-CN" sz="3600" b="1" dirty="0">
              <a:solidFill>
                <a:srgbClr val="000000"/>
              </a:solidFill>
            </a:endParaRPr>
          </a:p>
          <a:p>
            <a:pPr>
              <a:lnSpc>
                <a:spcPct val="105000"/>
              </a:lnSpc>
              <a:spcBef>
                <a:spcPct val="10000"/>
              </a:spcBef>
              <a:buClr>
                <a:srgbClr val="FF0000"/>
              </a:buClr>
            </a:pPr>
            <a:r>
              <a:rPr lang="en-US" altLang="zh-CN" sz="3600" b="1" dirty="0">
                <a:solidFill>
                  <a:srgbClr val="000000"/>
                </a:solidFill>
              </a:rPr>
              <a:t>11.7 </a:t>
            </a:r>
            <a:r>
              <a:rPr lang="zh-CN" altLang="zh-CN" sz="3600" b="1" dirty="0">
                <a:solidFill>
                  <a:srgbClr val="000000"/>
                </a:solidFill>
              </a:rPr>
              <a:t>表格</a:t>
            </a:r>
            <a:r>
              <a:rPr lang="en-US" altLang="zh-CN" sz="3600" b="1" dirty="0">
                <a:solidFill>
                  <a:srgbClr val="000000"/>
                </a:solidFill>
              </a:rPr>
              <a:t>CSS</a:t>
            </a:r>
            <a:r>
              <a:rPr lang="zh-CN" altLang="zh-CN" sz="3600" b="1" dirty="0">
                <a:solidFill>
                  <a:srgbClr val="000000"/>
                </a:solidFill>
              </a:rPr>
              <a:t>属性</a:t>
            </a:r>
            <a:endParaRPr lang="zh-CN" altLang="zh-CN" sz="3600" b="1" dirty="0">
              <a:solidFill>
                <a:srgbClr val="000000"/>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4. text-decoration</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635" y="784860"/>
            <a:ext cx="9144635" cy="5516245"/>
          </a:xfrm>
        </p:spPr>
        <p:txBody>
          <a:bodyPr/>
          <a:p>
            <a:pPr>
              <a:spcAft>
                <a:spcPct val="10000"/>
              </a:spcAft>
              <a:buClr>
                <a:srgbClr val="FF0000"/>
              </a:buClr>
              <a:buFont typeface="Arial" panose="020B0604020202020204" pitchFamily="34" charset="0"/>
              <a:buChar char="•"/>
            </a:pPr>
            <a:r>
              <a:rPr lang="zh-CN" altLang="en-US" sz="2800" b="1" dirty="0"/>
              <a:t>在CSS中使用text-decoration属性可以设置文本是否显示下划线或上划线或删除线等修饰样式，设置语法如下：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lang="zh-CN" altLang="en-US" sz="2600" b="1" dirty="0">
                <a:solidFill>
                  <a:schemeClr val="accent6">
                    <a:lumMod val="10000"/>
                  </a:schemeClr>
                </a:solidFill>
                <a:sym typeface="+mn-ea"/>
              </a:rPr>
              <a:t>text-decoration: none|underline|overline| </a:t>
            </a:r>
            <a:endParaRPr lang="zh-CN" altLang="en-US" sz="26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600" b="1" dirty="0">
                <a:solidFill>
                  <a:schemeClr val="accent6">
                    <a:lumMod val="10000"/>
                  </a:schemeClr>
                </a:solidFill>
                <a:sym typeface="+mn-ea"/>
              </a:rPr>
              <a:t>                                line-through|inherit;</a:t>
            </a:r>
            <a:endParaRPr lang="zh-CN" altLang="en-US" sz="26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“none”</a:t>
            </a:r>
            <a:r>
              <a:rPr lang="zh-CN" altLang="zh-CN" sz="2600" b="1" dirty="0">
                <a:solidFill>
                  <a:schemeClr val="accent6">
                    <a:lumMod val="10000"/>
                  </a:schemeClr>
                </a:solidFill>
              </a:rPr>
              <a:t>表示没有任何修饰，为默认取值</a:t>
            </a:r>
            <a:r>
              <a:rPr lang="zh-CN" altLang="en-US" sz="2600" b="1" dirty="0">
                <a:solidFill>
                  <a:schemeClr val="accent6">
                    <a:lumMod val="10000"/>
                  </a:schemeClr>
                </a:solidFill>
              </a:rPr>
              <a:t>。</a:t>
            </a: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“underline”</a:t>
            </a:r>
            <a:r>
              <a:rPr lang="zh-CN" altLang="en-US" sz="2600" b="1" dirty="0">
                <a:solidFill>
                  <a:schemeClr val="accent6">
                    <a:lumMod val="10000"/>
                  </a:schemeClr>
                </a:solidFill>
              </a:rPr>
              <a:t>设置文本显示下划线</a:t>
            </a:r>
            <a:r>
              <a:rPr lang="zh-CN" altLang="zh-CN" sz="2600" b="1" dirty="0">
                <a:solidFill>
                  <a:schemeClr val="accent6">
                    <a:lumMod val="10000"/>
                  </a:schemeClr>
                </a:solidFill>
              </a:rPr>
              <a:t>。</a:t>
            </a:r>
            <a:endParaRPr lang="zh-CN" altLang="zh-CN"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“overline”</a:t>
            </a:r>
            <a:r>
              <a:rPr lang="zh-CN" altLang="en-US" sz="2600" b="1" dirty="0">
                <a:solidFill>
                  <a:schemeClr val="accent6">
                    <a:lumMod val="10000"/>
                  </a:schemeClr>
                </a:solidFill>
                <a:sym typeface="+mn-ea"/>
              </a:rPr>
              <a:t>设置文本显示上划线</a:t>
            </a:r>
            <a:r>
              <a:rPr lang="zh-CN" altLang="en-US" sz="2600" b="1" dirty="0">
                <a:solidFill>
                  <a:schemeClr val="accent6">
                    <a:lumMod val="10000"/>
                  </a:schemeClr>
                </a:solidFill>
              </a:rPr>
              <a:t>。</a:t>
            </a: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“line-through”</a:t>
            </a:r>
            <a:r>
              <a:rPr lang="zh-CN" altLang="en-US" sz="2600" b="1" dirty="0">
                <a:solidFill>
                  <a:schemeClr val="accent6">
                    <a:lumMod val="10000"/>
                  </a:schemeClr>
                </a:solidFill>
                <a:sym typeface="+mn-ea"/>
              </a:rPr>
              <a:t>设置文本显示删除线。</a:t>
            </a:r>
            <a:endParaRPr lang="zh-CN" altLang="en-US"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“inherit”</a:t>
            </a:r>
            <a:r>
              <a:rPr lang="zh-CN" altLang="en-US" sz="2600" b="1" dirty="0">
                <a:solidFill>
                  <a:schemeClr val="accent6">
                    <a:lumMod val="10000"/>
                  </a:schemeClr>
                </a:solidFill>
                <a:sym typeface="+mn-ea"/>
              </a:rPr>
              <a:t>设置文本继承父元素的修饰。</a:t>
            </a:r>
            <a:endParaRPr lang="en-US" altLang="zh-CN" sz="2600" b="1" dirty="0">
              <a:solidFill>
                <a:schemeClr val="accent6">
                  <a:lumMod val="10000"/>
                </a:schemeClr>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24765" y="459740"/>
          <a:ext cx="6362065" cy="6252210"/>
        </p:xfrm>
        <a:graphic>
          <a:graphicData uri="http://schemas.openxmlformats.org/presentationml/2006/ole">
            <mc:AlternateContent xmlns:mc="http://schemas.openxmlformats.org/markup-compatibility/2006">
              <mc:Choice xmlns:v="urn:schemas-microsoft-com:vml" Requires="v">
                <p:oleObj spid="_x0000_s11" name="" r:id="rId1" imgW="5895975" imgH="5934075" progId="Paint.Picture">
                  <p:embed/>
                </p:oleObj>
              </mc:Choice>
              <mc:Fallback>
                <p:oleObj name="" r:id="rId1" imgW="5895975" imgH="5934075" progId="Paint.Picture">
                  <p:embed/>
                  <p:pic>
                    <p:nvPicPr>
                      <p:cNvPr id="0" name="图片 10"/>
                      <p:cNvPicPr/>
                      <p:nvPr/>
                    </p:nvPicPr>
                    <p:blipFill>
                      <a:blip r:embed="rId2"/>
                      <a:stretch>
                        <a:fillRect/>
                      </a:stretch>
                    </p:blipFill>
                    <p:spPr>
                      <a:xfrm>
                        <a:off x="24765" y="459740"/>
                        <a:ext cx="6362065" cy="625221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text-decoration</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4646930" y="4032885"/>
            <a:ext cx="4314190" cy="23545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5. letter-spacing</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635" y="784860"/>
            <a:ext cx="9144635" cy="5516245"/>
          </a:xfrm>
        </p:spPr>
        <p:txBody>
          <a:bodyPr/>
          <a:p>
            <a:pPr>
              <a:spcAft>
                <a:spcPct val="10000"/>
              </a:spcAft>
              <a:buClr>
                <a:srgbClr val="FF0000"/>
              </a:buClr>
              <a:buFont typeface="Arial" panose="020B0604020202020204" pitchFamily="34" charset="0"/>
              <a:buChar char="•"/>
            </a:pPr>
            <a:r>
              <a:rPr lang="zh-CN" altLang="en-US" sz="2800" b="1" dirty="0"/>
              <a:t>在CSS中使用使用letter-spacing属性可以增加或减小字符与字符之间的间隔，设置语法如下：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lang="zh-CN" altLang="en-US" sz="2600" b="1" dirty="0">
                <a:solidFill>
                  <a:schemeClr val="accent6">
                    <a:lumMod val="10000"/>
                  </a:schemeClr>
                </a:solidFill>
                <a:sym typeface="+mn-ea"/>
              </a:rPr>
              <a:t>letter-spacing: normal|length|inherit;</a:t>
            </a:r>
            <a:endParaRPr lang="zh-CN" altLang="en-US" sz="26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“normal”</a:t>
            </a:r>
            <a:r>
              <a:rPr lang="zh-CN" altLang="zh-CN" sz="2600" b="1" dirty="0">
                <a:solidFill>
                  <a:schemeClr val="accent6">
                    <a:lumMod val="10000"/>
                  </a:schemeClr>
                </a:solidFill>
              </a:rPr>
              <a:t>表示正常间距，取值为</a:t>
            </a:r>
            <a:r>
              <a:rPr lang="en-US" altLang="zh-CN" sz="2600" b="1" dirty="0">
                <a:solidFill>
                  <a:schemeClr val="accent6">
                    <a:lumMod val="10000"/>
                  </a:schemeClr>
                </a:solidFill>
              </a:rPr>
              <a:t>0</a:t>
            </a:r>
            <a:r>
              <a:rPr lang="zh-CN" altLang="zh-CN" sz="2600" b="1" dirty="0">
                <a:solidFill>
                  <a:schemeClr val="accent6">
                    <a:lumMod val="10000"/>
                  </a:schemeClr>
                </a:solidFill>
              </a:rPr>
              <a:t>，为默认取值</a:t>
            </a:r>
            <a:r>
              <a:rPr lang="zh-CN" altLang="en-US" sz="2600" b="1" dirty="0">
                <a:solidFill>
                  <a:schemeClr val="accent6">
                    <a:lumMod val="10000"/>
                  </a:schemeClr>
                </a:solidFill>
              </a:rPr>
              <a:t>。</a:t>
            </a: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“length”</a:t>
            </a:r>
            <a:r>
              <a:rPr lang="zh-CN" altLang="en-US" sz="2600" b="1" dirty="0">
                <a:solidFill>
                  <a:schemeClr val="accent6">
                    <a:lumMod val="10000"/>
                  </a:schemeClr>
                </a:solidFill>
              </a:rPr>
              <a:t>表示以 px|em|pt 为单位的某个数值，可以为负值</a:t>
            </a:r>
            <a:r>
              <a:rPr lang="zh-CN" altLang="zh-CN" sz="2600" b="1" dirty="0">
                <a:solidFill>
                  <a:schemeClr val="accent6">
                    <a:lumMod val="10000"/>
                  </a:schemeClr>
                </a:solidFill>
              </a:rPr>
              <a:t>。为正值时，字符间距增大；为负值时，字符间距减小。</a:t>
            </a:r>
            <a:endParaRPr lang="zh-CN" altLang="en-US"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“inherit”</a:t>
            </a:r>
            <a:r>
              <a:rPr lang="zh-CN" altLang="en-US" sz="2600" b="1" dirty="0">
                <a:solidFill>
                  <a:schemeClr val="accent6">
                    <a:lumMod val="10000"/>
                  </a:schemeClr>
                </a:solidFill>
                <a:sym typeface="+mn-ea"/>
              </a:rPr>
              <a:t>设置文本继承父元素的字符间距。</a:t>
            </a:r>
            <a:endParaRPr lang="en-US" altLang="zh-CN" sz="2600" b="1" dirty="0">
              <a:solidFill>
                <a:schemeClr val="accent6">
                  <a:lumMod val="10000"/>
                </a:schemeClr>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71120" y="582930"/>
          <a:ext cx="6899910" cy="6220460"/>
        </p:xfrm>
        <a:graphic>
          <a:graphicData uri="http://schemas.openxmlformats.org/presentationml/2006/ole">
            <mc:AlternateContent xmlns:mc="http://schemas.openxmlformats.org/markup-compatibility/2006">
              <mc:Choice xmlns:v="urn:schemas-microsoft-com:vml" Requires="v">
                <p:oleObj spid="_x0000_s11" name="" r:id="rId1" imgW="6162675" imgH="4324350" progId="Paint.Picture">
                  <p:embed/>
                </p:oleObj>
              </mc:Choice>
              <mc:Fallback>
                <p:oleObj name="" r:id="rId1" imgW="6162675" imgH="4324350" progId="Paint.Picture">
                  <p:embed/>
                  <p:pic>
                    <p:nvPicPr>
                      <p:cNvPr id="0" name="图片 10"/>
                      <p:cNvPicPr/>
                      <p:nvPr/>
                    </p:nvPicPr>
                    <p:blipFill>
                      <a:blip r:embed="rId2"/>
                      <a:stretch>
                        <a:fillRect/>
                      </a:stretch>
                    </p:blipFill>
                    <p:spPr>
                      <a:xfrm>
                        <a:off x="71120" y="582930"/>
                        <a:ext cx="6899910" cy="622046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letter-spacing</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5161280" y="4440555"/>
            <a:ext cx="3868420" cy="18364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6. word-spacing</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635" y="981710"/>
            <a:ext cx="9144635" cy="5319395"/>
          </a:xfrm>
        </p:spPr>
        <p:txBody>
          <a:bodyPr/>
          <a:p>
            <a:pPr>
              <a:lnSpc>
                <a:spcPct val="126000"/>
              </a:lnSpc>
              <a:spcBef>
                <a:spcPts val="0"/>
              </a:spcBef>
              <a:spcAft>
                <a:spcPts val="0"/>
              </a:spcAft>
              <a:buClr>
                <a:srgbClr val="FF0000"/>
              </a:buClr>
              <a:buFont typeface="Arial" panose="020B0604020202020204" pitchFamily="34" charset="0"/>
              <a:buChar char="•"/>
            </a:pPr>
            <a:r>
              <a:rPr lang="zh-CN" altLang="en-US" sz="2800" b="1" dirty="0"/>
              <a:t>在CSS中使用使用</a:t>
            </a:r>
            <a:r>
              <a:rPr lang="en-US" altLang="zh-CN" sz="2800" b="1" dirty="0"/>
              <a:t>word</a:t>
            </a:r>
            <a:r>
              <a:rPr lang="zh-CN" altLang="en-US" sz="2800" b="1" dirty="0"/>
              <a:t>-spacing属性可以增加或减小字与字之间的间隔，设置语法如下：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lang="en-US" altLang="zh-CN" sz="2600" b="1" dirty="0">
                <a:solidFill>
                  <a:schemeClr val="accent6">
                    <a:lumMod val="10000"/>
                  </a:schemeClr>
                </a:solidFill>
                <a:sym typeface="+mn-ea"/>
              </a:rPr>
              <a:t>word</a:t>
            </a:r>
            <a:r>
              <a:rPr lang="zh-CN" altLang="en-US" sz="2600" b="1" dirty="0">
                <a:solidFill>
                  <a:schemeClr val="accent6">
                    <a:lumMod val="10000"/>
                  </a:schemeClr>
                </a:solidFill>
                <a:sym typeface="+mn-ea"/>
              </a:rPr>
              <a:t>-spacing: normal|length|inherit;</a:t>
            </a:r>
            <a:endParaRPr lang="zh-CN" altLang="en-US" sz="26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26000"/>
              </a:lnSpc>
              <a:spcBef>
                <a:spcPts val="0"/>
              </a:spcBef>
              <a:spcAft>
                <a:spcPts val="0"/>
              </a:spcAft>
              <a:buClr>
                <a:srgbClr val="FF0000"/>
              </a:buClr>
              <a:buFont typeface="Wingdings" panose="05000000000000000000" charset="0"/>
              <a:buChar char=""/>
            </a:pPr>
            <a:r>
              <a:rPr lang="en-US" sz="2600" b="1" dirty="0">
                <a:solidFill>
                  <a:schemeClr val="accent6">
                    <a:lumMod val="10000"/>
                  </a:schemeClr>
                </a:solidFill>
              </a:rPr>
              <a:t>word-spacing</a:t>
            </a:r>
            <a:r>
              <a:rPr lang="zh-CN" sz="2600" b="1" dirty="0">
                <a:solidFill>
                  <a:schemeClr val="accent6">
                    <a:lumMod val="10000"/>
                  </a:schemeClr>
                </a:solidFill>
              </a:rPr>
              <a:t>属性的各个取值的含义和</a:t>
            </a:r>
            <a:r>
              <a:rPr lang="en-US" altLang="zh-CN" sz="2600" b="1" dirty="0">
                <a:solidFill>
                  <a:schemeClr val="accent6">
                    <a:lumMod val="10000"/>
                  </a:schemeClr>
                </a:solidFill>
              </a:rPr>
              <a:t>letter-spacing</a:t>
            </a:r>
            <a:r>
              <a:rPr lang="zh-CN" altLang="zh-CN" sz="2600" b="1" dirty="0">
                <a:solidFill>
                  <a:schemeClr val="accent6">
                    <a:lumMod val="10000"/>
                  </a:schemeClr>
                </a:solidFill>
              </a:rPr>
              <a:t>属性的各个取值的含义完全一样</a:t>
            </a:r>
            <a:r>
              <a:rPr lang="zh-CN" altLang="en-US" sz="2600" b="1" dirty="0">
                <a:solidFill>
                  <a:schemeClr val="accent6">
                    <a:lumMod val="10000"/>
                  </a:schemeClr>
                </a:solidFill>
                <a:sym typeface="+mn-ea"/>
              </a:rPr>
              <a:t>。</a:t>
            </a:r>
            <a:endParaRPr lang="zh-CN" altLang="en-US" sz="2600" b="1" dirty="0">
              <a:solidFill>
                <a:schemeClr val="accent6">
                  <a:lumMod val="10000"/>
                </a:schemeClr>
              </a:solidFill>
              <a:sym typeface="+mn-ea"/>
            </a:endParaRPr>
          </a:p>
          <a:p>
            <a:pPr lvl="1">
              <a:lnSpc>
                <a:spcPct val="126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 word-spacing</a:t>
            </a:r>
            <a:r>
              <a:rPr lang="zh-CN" altLang="zh-CN" sz="2600" b="1" dirty="0">
                <a:solidFill>
                  <a:schemeClr val="accent6">
                    <a:lumMod val="10000"/>
                  </a:schemeClr>
                </a:solidFill>
                <a:sym typeface="+mn-ea"/>
              </a:rPr>
              <a:t>属性只对包含两个以上单词的英文文本起作用，对汉语文本不起作用。</a:t>
            </a:r>
            <a:endParaRPr lang="zh-CN" altLang="zh-CN"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endParaRPr lang="en-US" altLang="zh-CN" sz="2600" b="1" dirty="0">
              <a:solidFill>
                <a:srgbClr val="0000FF"/>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sp>
        <p:nvSpPr>
          <p:cNvPr id="2" name="云形标注 1"/>
          <p:cNvSpPr/>
          <p:nvPr/>
        </p:nvSpPr>
        <p:spPr>
          <a:xfrm>
            <a:off x="4852670" y="59055"/>
            <a:ext cx="4291330" cy="1066800"/>
          </a:xfrm>
          <a:prstGeom prst="cloudCallout">
            <a:avLst>
              <a:gd name="adj1" fmla="val -120523"/>
              <a:gd name="adj2" fmla="val 100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b="1" dirty="0">
                <a:solidFill>
                  <a:schemeClr val="accent6">
                    <a:lumMod val="10000"/>
                  </a:schemeClr>
                </a:solidFill>
                <a:sym typeface="+mn-ea"/>
              </a:rPr>
              <a:t>CSS 把“字（word）”定义为任何非空白符字符组成的串，并由某种空白字符包围</a:t>
            </a:r>
            <a:endParaRPr lang="en-US" altLang="zh-CN" sz="1600" b="1" dirty="0">
              <a:solidFill>
                <a:schemeClr val="accent6">
                  <a:lumMod val="10000"/>
                </a:schemeClr>
              </a:solidFill>
              <a:sym typeface="+mn-ea"/>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word-spacing</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2" name="对象 1"/>
          <p:cNvGraphicFramePr/>
          <p:nvPr/>
        </p:nvGraphicFramePr>
        <p:xfrm>
          <a:off x="86995" y="582930"/>
          <a:ext cx="7232650" cy="6090285"/>
        </p:xfrm>
        <a:graphic>
          <a:graphicData uri="http://schemas.openxmlformats.org/presentationml/2006/ole">
            <mc:AlternateContent xmlns:mc="http://schemas.openxmlformats.org/markup-compatibility/2006">
              <mc:Choice xmlns:v="urn:schemas-microsoft-com:vml" Requires="v">
                <p:oleObj spid="_x0000_s3" name="" r:id="rId1" imgW="5343525" imgH="3848100" progId="Paint.Picture">
                  <p:embed/>
                </p:oleObj>
              </mc:Choice>
              <mc:Fallback>
                <p:oleObj name="" r:id="rId1" imgW="5343525" imgH="3848100" progId="Paint.Picture">
                  <p:embed/>
                  <p:pic>
                    <p:nvPicPr>
                      <p:cNvPr id="0" name="图片 2"/>
                      <p:cNvPicPr/>
                      <p:nvPr/>
                    </p:nvPicPr>
                    <p:blipFill>
                      <a:blip r:embed="rId2"/>
                      <a:stretch>
                        <a:fillRect/>
                      </a:stretch>
                    </p:blipFill>
                    <p:spPr>
                      <a:xfrm>
                        <a:off x="86995" y="582930"/>
                        <a:ext cx="7232650" cy="6090285"/>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4755515" y="3757930"/>
            <a:ext cx="4156710" cy="18364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7. line-height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635" y="981710"/>
            <a:ext cx="9144635" cy="5319395"/>
          </a:xfrm>
        </p:spPr>
        <p:txBody>
          <a:bodyPr/>
          <a:p>
            <a:pPr>
              <a:spcAft>
                <a:spcPct val="10000"/>
              </a:spcAft>
              <a:buClr>
                <a:srgbClr val="FF0000"/>
              </a:buClr>
              <a:buFont typeface="Arial" panose="020B0604020202020204" pitchFamily="34" charset="0"/>
              <a:buChar char="•"/>
            </a:pPr>
            <a:r>
              <a:rPr lang="zh-CN" altLang="en-US" sz="2800" b="1" dirty="0"/>
              <a:t>行高（line-height）是指上下文本行的基线间的垂直距离。基线是指大部分字母所“坐落”其上的一条看不见的线。下</a:t>
            </a:r>
            <a:r>
              <a:rPr lang="en-US" altLang="zh-CN" sz="2800" b="1" dirty="0"/>
              <a:t>图中两条红线就是文本基线，它们之间间垂直距离就是行高。</a:t>
            </a:r>
            <a:endParaRPr lang="en-US" altLang="zh-CN" sz="2800" b="1" dirty="0"/>
          </a:p>
          <a:p>
            <a:pPr marL="457200" lvl="1" indent="0">
              <a:lnSpc>
                <a:spcPct val="110000"/>
              </a:lnSpc>
              <a:spcBef>
                <a:spcPts val="0"/>
              </a:spcBef>
              <a:spcAft>
                <a:spcPts val="0"/>
              </a:spcAft>
              <a:buClr>
                <a:srgbClr val="FF0000"/>
              </a:buClr>
              <a:buFont typeface="Wingdings" panose="05000000000000000000" charset="0"/>
              <a:buNone/>
            </a:pPr>
            <a:endParaRPr lang="en-US" altLang="zh-CN" sz="2600" b="1" dirty="0">
              <a:solidFill>
                <a:srgbClr val="0000FF"/>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graphicFrame>
        <p:nvGraphicFramePr>
          <p:cNvPr id="3" name="对象 2"/>
          <p:cNvGraphicFramePr/>
          <p:nvPr/>
        </p:nvGraphicFramePr>
        <p:xfrm>
          <a:off x="1136015" y="3230880"/>
          <a:ext cx="6987540" cy="2421255"/>
        </p:xfrm>
        <a:graphic>
          <a:graphicData uri="http://schemas.openxmlformats.org/presentationml/2006/ole">
            <mc:AlternateContent xmlns:mc="http://schemas.openxmlformats.org/markup-compatibility/2006">
              <mc:Choice xmlns:v="urn:schemas-microsoft-com:vml" Requires="v">
                <p:oleObj spid="_x0000_s4" name="" r:id="rId1" imgW="6981825" imgH="2419350" progId="Paint.Picture">
                  <p:embed/>
                </p:oleObj>
              </mc:Choice>
              <mc:Fallback>
                <p:oleObj name="" r:id="rId1" imgW="6981825" imgH="2419350" progId="Paint.Picture">
                  <p:embed/>
                  <p:pic>
                    <p:nvPicPr>
                      <p:cNvPr id="0" name="图片 3"/>
                      <p:cNvPicPr/>
                      <p:nvPr/>
                    </p:nvPicPr>
                    <p:blipFill>
                      <a:blip r:embed="rId2"/>
                      <a:stretch>
                        <a:fillRect/>
                      </a:stretch>
                    </p:blipFill>
                    <p:spPr>
                      <a:xfrm>
                        <a:off x="1136015" y="3230880"/>
                        <a:ext cx="6987540" cy="242125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5" name="文本占位符 535554"/>
          <p:cNvSpPr>
            <a:spLocks noGrp="1"/>
          </p:cNvSpPr>
          <p:nvPr>
            <p:ph type="body" idx="1"/>
          </p:nvPr>
        </p:nvSpPr>
        <p:spPr>
          <a:xfrm>
            <a:off x="-635" y="298450"/>
            <a:ext cx="9144635" cy="5319395"/>
          </a:xfrm>
        </p:spPr>
        <p:txBody>
          <a:bodyPr/>
          <a:p>
            <a:pPr>
              <a:spcAft>
                <a:spcPct val="10000"/>
              </a:spcAft>
              <a:buClr>
                <a:srgbClr val="FF0000"/>
              </a:buClr>
              <a:buFont typeface="Arial" panose="020B0604020202020204" pitchFamily="34" charset="0"/>
              <a:buChar char="•"/>
            </a:pPr>
            <a:r>
              <a:rPr sz="2800" b="1" dirty="0"/>
              <a:t>大多数浏览器的默认行高大约是当前字体大小的 110% 到 120%</a:t>
            </a:r>
            <a:r>
              <a:rPr lang="zh-CN" altLang="en-US" sz="2800" b="1" dirty="0"/>
              <a:t>，可以使用 CSS 属性：line-height 修改默认的行高，语法如下：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sz="2400" b="1" dirty="0">
                <a:solidFill>
                  <a:schemeClr val="accent6">
                    <a:lumMod val="10000"/>
                  </a:schemeClr>
                </a:solidFill>
                <a:sym typeface="+mn-ea"/>
              </a:rPr>
              <a:t>line-height: normal|number|length|百分数| inherit</a:t>
            </a:r>
            <a:r>
              <a:rPr lang="zh-CN" altLang="en-US" sz="2400" b="1" dirty="0">
                <a:solidFill>
                  <a:schemeClr val="accent6">
                    <a:lumMod val="10000"/>
                  </a:schemeClr>
                </a:solidFill>
                <a:sym typeface="+mn-ea"/>
              </a:rPr>
              <a:t>;</a:t>
            </a:r>
            <a:endParaRPr lang="zh-CN" altLang="en-US" sz="24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“normal”</a:t>
            </a:r>
            <a:r>
              <a:rPr lang="zh-CN" altLang="zh-CN" sz="2600" b="1" dirty="0">
                <a:solidFill>
                  <a:schemeClr val="accent6">
                    <a:lumMod val="10000"/>
                  </a:schemeClr>
                </a:solidFill>
                <a:sym typeface="+mn-ea"/>
              </a:rPr>
              <a:t>表示使用默认行高，为默认值</a:t>
            </a:r>
            <a:r>
              <a:rPr lang="zh-CN" altLang="en-US" sz="2600" b="1" dirty="0">
                <a:solidFill>
                  <a:schemeClr val="accent6">
                    <a:lumMod val="10000"/>
                  </a:schemeClr>
                </a:solidFill>
                <a:sym typeface="+mn-ea"/>
              </a:rPr>
              <a:t>。</a:t>
            </a: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“number”</a:t>
            </a:r>
            <a:r>
              <a:rPr lang="zh-CN" altLang="zh-CN" sz="2600" b="1" dirty="0">
                <a:solidFill>
                  <a:schemeClr val="accent6">
                    <a:lumMod val="10000"/>
                  </a:schemeClr>
                </a:solidFill>
                <a:sym typeface="+mn-ea"/>
              </a:rPr>
              <a:t>表示不带任何单位的某个数字。行间距等于此数字与当前的字体尺寸相乘的结果。</a:t>
            </a:r>
            <a:endParaRPr lang="zh-CN" altLang="zh-CN"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“length”</a:t>
            </a:r>
            <a:r>
              <a:rPr lang="zh-CN" altLang="en-US" sz="2600" b="1" dirty="0">
                <a:solidFill>
                  <a:schemeClr val="accent6">
                    <a:lumMod val="10000"/>
                  </a:schemeClr>
                </a:solidFill>
                <a:sym typeface="+mn-ea"/>
              </a:rPr>
              <a:t>表示以 px|em|pt 为单位的某个数值</a:t>
            </a:r>
            <a:r>
              <a:rPr lang="zh-CN" altLang="zh-CN" sz="2600" b="1" dirty="0">
                <a:solidFill>
                  <a:schemeClr val="accent6">
                    <a:lumMod val="10000"/>
                  </a:schemeClr>
                </a:solidFill>
                <a:sym typeface="+mn-ea"/>
              </a:rPr>
              <a:t>。</a:t>
            </a:r>
            <a:endParaRPr lang="zh-CN" altLang="zh-CN"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a:t>
            </a:r>
            <a:r>
              <a:rPr lang="zh-CN" altLang="en-US" sz="2600" b="1" dirty="0">
                <a:solidFill>
                  <a:schemeClr val="accent6">
                    <a:lumMod val="10000"/>
                  </a:schemeClr>
                </a:solidFill>
                <a:sym typeface="+mn-ea"/>
              </a:rPr>
              <a:t>百分数</a:t>
            </a:r>
            <a:r>
              <a:rPr lang="en-US" altLang="zh-CN" sz="2600" b="1" dirty="0">
                <a:solidFill>
                  <a:schemeClr val="accent6">
                    <a:lumMod val="10000"/>
                  </a:schemeClr>
                </a:solidFill>
                <a:sym typeface="+mn-ea"/>
              </a:rPr>
              <a:t>”</a:t>
            </a:r>
            <a:r>
              <a:rPr lang="zh-CN" altLang="zh-CN" sz="2600" b="1" dirty="0">
                <a:solidFill>
                  <a:schemeClr val="accent6">
                    <a:lumMod val="10000"/>
                  </a:schemeClr>
                </a:solidFill>
                <a:sym typeface="+mn-ea"/>
              </a:rPr>
              <a:t>表示相对于当前字体大小的百分数。100% 的行间距等于当前字体尺寸。</a:t>
            </a:r>
            <a:endParaRPr lang="zh-CN" altLang="zh-CN"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sym typeface="+mn-ea"/>
              </a:rPr>
              <a:t>“inherit”</a:t>
            </a:r>
            <a:r>
              <a:rPr lang="zh-CN" altLang="en-US" sz="2600" b="1" dirty="0">
                <a:solidFill>
                  <a:schemeClr val="accent6">
                    <a:lumMod val="10000"/>
                  </a:schemeClr>
                </a:solidFill>
                <a:sym typeface="+mn-ea"/>
              </a:rPr>
              <a:t>设置文本继承父元素的行间距。</a:t>
            </a:r>
            <a:endParaRPr lang="zh-CN" altLang="zh-CN" sz="26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endParaRPr lang="en-US" altLang="zh-CN" sz="2600" b="1" dirty="0">
              <a:solidFill>
                <a:srgbClr val="0000FF"/>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line-height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2" name="对象 1"/>
          <p:cNvGraphicFramePr/>
          <p:nvPr/>
        </p:nvGraphicFramePr>
        <p:xfrm>
          <a:off x="29845" y="582930"/>
          <a:ext cx="9026525" cy="6207125"/>
        </p:xfrm>
        <a:graphic>
          <a:graphicData uri="http://schemas.openxmlformats.org/presentationml/2006/ole">
            <mc:AlternateContent xmlns:mc="http://schemas.openxmlformats.org/markup-compatibility/2006">
              <mc:Choice xmlns:v="urn:schemas-microsoft-com:vml" Requires="v">
                <p:oleObj spid="_x0000_s3" name="" r:id="rId1" imgW="8467725" imgH="7286625" progId="Paint.Picture">
                  <p:embed/>
                </p:oleObj>
              </mc:Choice>
              <mc:Fallback>
                <p:oleObj name="" r:id="rId1" imgW="8467725" imgH="7286625" progId="Paint.Picture">
                  <p:embed/>
                  <p:pic>
                    <p:nvPicPr>
                      <p:cNvPr id="0" name="图片 2"/>
                      <p:cNvPicPr/>
                      <p:nvPr/>
                    </p:nvPicPr>
                    <p:blipFill>
                      <a:blip r:embed="rId2"/>
                      <a:stretch>
                        <a:fillRect/>
                      </a:stretch>
                    </p:blipFill>
                    <p:spPr>
                      <a:xfrm>
                        <a:off x="29845" y="582930"/>
                        <a:ext cx="9026525" cy="6207125"/>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4998085" y="754380"/>
            <a:ext cx="4145915" cy="26504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57785"/>
            <a:ext cx="8686800" cy="718820"/>
          </a:xfrm>
        </p:spPr>
        <p:txBody>
          <a:bodyPr anchor="b"/>
          <a:p>
            <a:pPr algn="l"/>
            <a:r>
              <a:rPr lang="en-US" altLang="zh-CN" sz="4000" b="1" dirty="0">
                <a:solidFill>
                  <a:srgbClr val="003366"/>
                </a:solidFill>
                <a:effectLst/>
              </a:rPr>
              <a:t>11.3 </a:t>
            </a:r>
            <a:r>
              <a:rPr lang="zh-CN" altLang="en-US" sz="4000" b="1" dirty="0">
                <a:solidFill>
                  <a:srgbClr val="003366"/>
                </a:solidFill>
                <a:effectLst/>
              </a:rPr>
              <a:t>字体属性</a:t>
            </a:r>
            <a:endParaRPr lang="zh-CN" altLang="en-US" sz="4000" b="1" dirty="0">
              <a:solidFill>
                <a:srgbClr val="003366"/>
              </a:solidFill>
              <a:effectLst/>
            </a:endParaRPr>
          </a:p>
        </p:txBody>
      </p:sp>
      <p:sp>
        <p:nvSpPr>
          <p:cNvPr id="535555" name="文本占位符 535554"/>
          <p:cNvSpPr>
            <a:spLocks noGrp="1"/>
          </p:cNvSpPr>
          <p:nvPr>
            <p:ph type="body" idx="1"/>
          </p:nvPr>
        </p:nvSpPr>
        <p:spPr>
          <a:xfrm>
            <a:off x="0" y="843280"/>
            <a:ext cx="9144635" cy="485711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3000" b="1" dirty="0"/>
              <a:t>使用CSS字体属性，可定义字体族、字体尺寸、字体粗细及字体风格等样式。</a:t>
            </a:r>
            <a:endParaRPr lang="zh-CN" altLang="en-US" sz="3000" b="1" dirty="0"/>
          </a:p>
          <a:p>
            <a:pPr>
              <a:lnSpc>
                <a:spcPct val="120000"/>
              </a:lnSpc>
              <a:spcBef>
                <a:spcPts val="0"/>
              </a:spcBef>
              <a:spcAft>
                <a:spcPts val="0"/>
              </a:spcAft>
              <a:buClr>
                <a:srgbClr val="FF0000"/>
              </a:buClr>
              <a:buFont typeface="Arial" panose="020B0604020202020204" pitchFamily="34" charset="0"/>
              <a:buChar char="•"/>
            </a:pPr>
            <a:r>
              <a:rPr lang="zh-CN" altLang="en-US" sz="3000" b="1" dirty="0"/>
              <a:t>常用的字体属性有以下几个：</a:t>
            </a:r>
            <a:endParaRPr lang="en-US" altLang="zh-CN" sz="30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字体</a:t>
            </a:r>
            <a:r>
              <a:rPr lang="zh-CN" b="1" dirty="0">
                <a:solidFill>
                  <a:schemeClr val="accent6">
                    <a:lumMod val="10000"/>
                  </a:schemeClr>
                </a:solidFill>
              </a:rPr>
              <a:t>简写</a:t>
            </a:r>
            <a:r>
              <a:rPr b="1" dirty="0">
                <a:solidFill>
                  <a:schemeClr val="accent6">
                    <a:lumMod val="10000"/>
                  </a:schemeClr>
                </a:solidFill>
              </a:rPr>
              <a:t>属性：font</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字体族属性：font-family</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字体大小属性：font-size</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字体粗细属性：font-weight</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字体风格属性：font-style</a:t>
            </a:r>
            <a:endParaRPr b="1" dirty="0">
              <a:solidFill>
                <a:schemeClr val="accent6">
                  <a:lumMod val="10000"/>
                </a:schemeClr>
              </a:solidFill>
            </a:endParaRPr>
          </a:p>
          <a:p>
            <a:pPr marL="457200" lvl="1" indent="0">
              <a:lnSpc>
                <a:spcPct val="120000"/>
              </a:lnSpc>
              <a:spcBef>
                <a:spcPts val="0"/>
              </a:spcBef>
              <a:spcAft>
                <a:spcPts val="0"/>
              </a:spcAft>
              <a:buClr>
                <a:srgbClr val="FF0000"/>
              </a:buClr>
              <a:buFont typeface="Wingdings" panose="05000000000000000000" charset="0"/>
              <a:buNone/>
            </a:pPr>
            <a:endParaRPr lang="zh-CN" altLang="zh-CN" sz="245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833438"/>
          </a:xfrm>
        </p:spPr>
        <p:txBody>
          <a:bodyPr anchor="b"/>
          <a:p>
            <a:pPr algn="l"/>
            <a:r>
              <a:rPr lang="en-US" altLang="zh-CN" sz="4000" b="1" dirty="0">
                <a:solidFill>
                  <a:srgbClr val="003366"/>
                </a:solidFill>
                <a:effectLst/>
              </a:rPr>
              <a:t>11.1 CSS</a:t>
            </a:r>
            <a:r>
              <a:rPr lang="zh-CN" altLang="en-US" sz="4000" b="1" dirty="0">
                <a:solidFill>
                  <a:srgbClr val="003366"/>
                </a:solidFill>
                <a:effectLst/>
              </a:rPr>
              <a:t>属性概述</a:t>
            </a:r>
            <a:endParaRPr lang="zh-CN" altLang="en-US" sz="4000" b="1" dirty="0">
              <a:solidFill>
                <a:srgbClr val="003366"/>
              </a:solidFill>
              <a:effectLst/>
            </a:endParaRPr>
          </a:p>
        </p:txBody>
      </p:sp>
      <p:sp>
        <p:nvSpPr>
          <p:cNvPr id="535555" name="文本占位符 535554"/>
          <p:cNvSpPr>
            <a:spLocks noGrp="1"/>
          </p:cNvSpPr>
          <p:nvPr>
            <p:ph type="body" idx="1"/>
          </p:nvPr>
        </p:nvSpPr>
        <p:spPr>
          <a:xfrm>
            <a:off x="321310" y="1028383"/>
            <a:ext cx="8312150" cy="5516562"/>
          </a:xfrm>
        </p:spPr>
        <p:txBody>
          <a:bodyPr/>
          <a:p>
            <a:pPr marL="0" indent="0">
              <a:lnSpc>
                <a:spcPct val="126000"/>
              </a:lnSpc>
              <a:spcBef>
                <a:spcPts val="0"/>
              </a:spcBef>
              <a:spcAft>
                <a:spcPts val="0"/>
              </a:spcAft>
              <a:buClr>
                <a:srgbClr val="FF0000"/>
              </a:buClr>
              <a:buNone/>
            </a:pPr>
            <a:r>
              <a:rPr b="1" dirty="0"/>
              <a:t>CSS设置网页中的各个对象的样式需要通过CSS属性来实现，常用的CSS属性有文本、字体、背景、列表、表格、</a:t>
            </a:r>
            <a:r>
              <a:rPr lang="en-US" altLang="zh-CN" b="1" dirty="0"/>
              <a:t>display</a:t>
            </a:r>
            <a:r>
              <a:rPr lang="zh-CN" altLang="zh-CN" b="1" dirty="0"/>
              <a:t>、</a:t>
            </a:r>
            <a:r>
              <a:rPr b="1" dirty="0"/>
              <a:t>盒子模型和定位</a:t>
            </a:r>
            <a:r>
              <a:rPr lang="zh-CN" b="1" dirty="0"/>
              <a:t>等</a:t>
            </a:r>
            <a:r>
              <a:rPr lang="en-US" altLang="zh-CN" b="1" dirty="0"/>
              <a:t>CSS</a:t>
            </a:r>
            <a:r>
              <a:rPr lang="zh-CN" altLang="en-US" b="1" dirty="0"/>
              <a:t>属性。本讲主要介绍前面六种属性。</a:t>
            </a:r>
            <a:endParaRPr lang="zh-CN" altLang="en-US" b="1"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1. font-weight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zh-CN" altLang="en-US" sz="2800" b="1" dirty="0"/>
              <a:t>在CSS代码中，使用font-weight属性可以设置字体的粗细，设置语法如下：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font-weight: normal|bold|bolder|number|inherit;</a:t>
            </a:r>
            <a:endParaRPr lang="zh-CN" altLang="en-US" sz="2800" b="1" dirty="0"/>
          </a:p>
          <a:p>
            <a:pPr>
              <a:spcAft>
                <a:spcPct val="10000"/>
              </a:spcAft>
              <a:buClr>
                <a:srgbClr val="FF0000"/>
              </a:buClr>
              <a:buFont typeface="Arial" panose="020B0604020202020204" pitchFamily="34" charset="0"/>
              <a:buChar char="•"/>
            </a:pPr>
            <a:r>
              <a:rPr lang="en-US" altLang="zh-CN" sz="2800" b="1" dirty="0"/>
              <a:t>font-weight</a:t>
            </a:r>
            <a:r>
              <a:rPr lang="zh-CN" altLang="zh-CN" sz="2800" b="1" dirty="0"/>
              <a:t>的各个取值含义如下表所示</a:t>
            </a:r>
            <a:r>
              <a:rPr lang="zh-CN" altLang="en-US" sz="2800" b="1" dirty="0"/>
              <a:t>：</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graphicFrame>
        <p:nvGraphicFramePr>
          <p:cNvPr id="4" name="对象 3"/>
          <p:cNvGraphicFramePr/>
          <p:nvPr/>
        </p:nvGraphicFramePr>
        <p:xfrm>
          <a:off x="0" y="2680335"/>
          <a:ext cx="5386070" cy="3327400"/>
        </p:xfrm>
        <a:graphic>
          <a:graphicData uri="http://schemas.openxmlformats.org/presentationml/2006/ole">
            <mc:AlternateContent xmlns:mc="http://schemas.openxmlformats.org/markup-compatibility/2006">
              <mc:Choice xmlns:v="urn:schemas-microsoft-com:vml" Requires="v">
                <p:oleObj spid="_x0000_s5" name="" r:id="rId1" imgW="7610475" imgH="4048125" progId="Paint.Picture">
                  <p:embed/>
                </p:oleObj>
              </mc:Choice>
              <mc:Fallback>
                <p:oleObj name="" r:id="rId1" imgW="7610475" imgH="4048125" progId="Paint.Picture">
                  <p:embed/>
                  <p:pic>
                    <p:nvPicPr>
                      <p:cNvPr id="0" name="图片 4"/>
                      <p:cNvPicPr/>
                      <p:nvPr/>
                    </p:nvPicPr>
                    <p:blipFill>
                      <a:blip r:embed="rId2"/>
                      <a:stretch>
                        <a:fillRect/>
                      </a:stretch>
                    </p:blipFill>
                    <p:spPr>
                      <a:xfrm>
                        <a:off x="0" y="2680335"/>
                        <a:ext cx="5386070" cy="3327400"/>
                      </a:xfrm>
                      <a:prstGeom prst="rect">
                        <a:avLst/>
                      </a:prstGeom>
                    </p:spPr>
                  </p:pic>
                </p:oleObj>
              </mc:Fallback>
            </mc:AlternateContent>
          </a:graphicData>
        </a:graphic>
      </p:graphicFrame>
      <p:sp>
        <p:nvSpPr>
          <p:cNvPr id="2" name="椭圆形标注 1"/>
          <p:cNvSpPr/>
          <p:nvPr/>
        </p:nvSpPr>
        <p:spPr>
          <a:xfrm>
            <a:off x="5666740" y="3083560"/>
            <a:ext cx="3477895" cy="2520950"/>
          </a:xfrm>
          <a:prstGeom prst="wedgeEllipseCallout">
            <a:avLst>
              <a:gd name="adj1" fmla="val -56865"/>
              <a:gd name="adj2" fmla="val -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sym typeface="+mn-ea"/>
              </a:rPr>
              <a:t>相近的数值，加粗表现的不是特别明显。从显示上看，normal和lighter以及100~500的效果几乎一样，而bold和bolder以及600~900的效果也几乎一样。</a:t>
            </a:r>
            <a:endParaRPr lang="zh-CN" altLang="en-US" sz="160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42545" y="582930"/>
          <a:ext cx="7239635" cy="6209665"/>
        </p:xfrm>
        <a:graphic>
          <a:graphicData uri="http://schemas.openxmlformats.org/presentationml/2006/ole">
            <mc:AlternateContent xmlns:mc="http://schemas.openxmlformats.org/markup-compatibility/2006">
              <mc:Choice xmlns:v="urn:schemas-microsoft-com:vml" Requires="v">
                <p:oleObj spid="_x0000_s3" name="" r:id="rId1" imgW="6962775" imgH="6115050" progId="Paint.Picture">
                  <p:embed/>
                </p:oleObj>
              </mc:Choice>
              <mc:Fallback>
                <p:oleObj name="" r:id="rId1" imgW="6962775" imgH="6115050" progId="Paint.Picture">
                  <p:embed/>
                  <p:pic>
                    <p:nvPicPr>
                      <p:cNvPr id="0" name="图片 2"/>
                      <p:cNvPicPr/>
                      <p:nvPr/>
                    </p:nvPicPr>
                    <p:blipFill>
                      <a:blip r:embed="rId2"/>
                      <a:stretch>
                        <a:fillRect/>
                      </a:stretch>
                    </p:blipFill>
                    <p:spPr>
                      <a:xfrm>
                        <a:off x="42545" y="582930"/>
                        <a:ext cx="7239635" cy="6209665"/>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font-weight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6" name="图片 5"/>
          <p:cNvPicPr>
            <a:picLocks noChangeAspect="1"/>
          </p:cNvPicPr>
          <p:nvPr/>
        </p:nvPicPr>
        <p:blipFill>
          <a:blip r:embed="rId3"/>
          <a:stretch>
            <a:fillRect/>
          </a:stretch>
        </p:blipFill>
        <p:spPr>
          <a:xfrm>
            <a:off x="4527550" y="4603750"/>
            <a:ext cx="4383405"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2. font-style</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zh-CN" altLang="en-US" sz="2800" b="1" dirty="0"/>
              <a:t>在CSS代码中，使用font-style属性可以设置字体为斜体、倾斜或正常，设置语法如下：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font-style: normal | italic | oblique | inherit;</a:t>
            </a:r>
            <a:endParaRPr lang="zh-CN" altLang="en-US" sz="2800" b="1" dirty="0"/>
          </a:p>
          <a:p>
            <a:pPr>
              <a:spcAft>
                <a:spcPct val="10000"/>
              </a:spcAft>
              <a:buClr>
                <a:srgbClr val="FF0000"/>
              </a:buClr>
              <a:buFont typeface="Arial" panose="020B0604020202020204" pitchFamily="34" charset="0"/>
              <a:buChar char="•"/>
            </a:pPr>
            <a:r>
              <a:rPr lang="en-US" altLang="zh-CN" sz="2800" b="1" dirty="0"/>
              <a:t>font-style</a:t>
            </a:r>
            <a:r>
              <a:rPr lang="zh-CN" altLang="zh-CN" sz="2800" b="1" dirty="0"/>
              <a:t>的各个取值含义如下表所示</a:t>
            </a:r>
            <a:r>
              <a:rPr lang="zh-CN" altLang="en-US" sz="2800" b="1" dirty="0"/>
              <a:t>：</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graphicFrame>
        <p:nvGraphicFramePr>
          <p:cNvPr id="2" name="对象 1"/>
          <p:cNvGraphicFramePr/>
          <p:nvPr/>
        </p:nvGraphicFramePr>
        <p:xfrm>
          <a:off x="272415" y="2748280"/>
          <a:ext cx="4979035" cy="1887220"/>
        </p:xfrm>
        <a:graphic>
          <a:graphicData uri="http://schemas.openxmlformats.org/presentationml/2006/ole">
            <mc:AlternateContent xmlns:mc="http://schemas.openxmlformats.org/markup-compatibility/2006">
              <mc:Choice xmlns:v="urn:schemas-microsoft-com:vml" Requires="v">
                <p:oleObj spid="_x0000_s3" name="" r:id="rId1" imgW="5705475" imgH="1885950" progId="Paint.Picture">
                  <p:embed/>
                </p:oleObj>
              </mc:Choice>
              <mc:Fallback>
                <p:oleObj name="" r:id="rId1" imgW="5705475" imgH="1885950" progId="Paint.Picture">
                  <p:embed/>
                  <p:pic>
                    <p:nvPicPr>
                      <p:cNvPr id="0" name="图片 2"/>
                      <p:cNvPicPr/>
                      <p:nvPr/>
                    </p:nvPicPr>
                    <p:blipFill>
                      <a:blip r:embed="rId2"/>
                      <a:stretch>
                        <a:fillRect/>
                      </a:stretch>
                    </p:blipFill>
                    <p:spPr>
                      <a:xfrm>
                        <a:off x="272415" y="2748280"/>
                        <a:ext cx="4979035" cy="1887220"/>
                      </a:xfrm>
                      <a:prstGeom prst="rect">
                        <a:avLst/>
                      </a:prstGeom>
                    </p:spPr>
                  </p:pic>
                </p:oleObj>
              </mc:Fallback>
            </mc:AlternateContent>
          </a:graphicData>
        </a:graphic>
      </p:graphicFrame>
      <p:sp>
        <p:nvSpPr>
          <p:cNvPr id="4" name="椭圆形标注 3"/>
          <p:cNvSpPr/>
          <p:nvPr/>
        </p:nvSpPr>
        <p:spPr>
          <a:xfrm>
            <a:off x="5970270" y="2546350"/>
            <a:ext cx="2716530" cy="1582420"/>
          </a:xfrm>
          <a:prstGeom prst="wedgeEllipseCallout">
            <a:avLst>
              <a:gd name="adj1" fmla="val -76034"/>
              <a:gd name="adj2" fmla="val 24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sym typeface="+mn-ea"/>
              </a:rPr>
              <a:t>italic设置的斜体字体和oblique设置的倾斜字体，在显示上效果几乎一样。通常用</a:t>
            </a:r>
            <a:r>
              <a:rPr lang="en-US" altLang="zh-CN" sz="1600" b="1">
                <a:solidFill>
                  <a:schemeClr val="accent6">
                    <a:lumMod val="10000"/>
                  </a:schemeClr>
                </a:solidFill>
                <a:sym typeface="+mn-ea"/>
              </a:rPr>
              <a:t>italic</a:t>
            </a:r>
            <a:r>
              <a:rPr lang="zh-CN" altLang="zh-CN" sz="1600" b="1">
                <a:solidFill>
                  <a:schemeClr val="accent6">
                    <a:lumMod val="10000"/>
                  </a:schemeClr>
                </a:solidFill>
                <a:sym typeface="+mn-ea"/>
              </a:rPr>
              <a:t>。</a:t>
            </a:r>
            <a:endParaRPr lang="zh-CN" altLang="en-US" sz="160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font-style</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8" name="对象 7"/>
          <p:cNvGraphicFramePr/>
          <p:nvPr/>
        </p:nvGraphicFramePr>
        <p:xfrm>
          <a:off x="113665" y="659765"/>
          <a:ext cx="6124575" cy="6039485"/>
        </p:xfrm>
        <a:graphic>
          <a:graphicData uri="http://schemas.openxmlformats.org/presentationml/2006/ole">
            <mc:AlternateContent xmlns:mc="http://schemas.openxmlformats.org/markup-compatibility/2006">
              <mc:Choice xmlns:v="urn:schemas-microsoft-com:vml" Requires="v">
                <p:oleObj spid="_x0000_s9" name="" r:id="rId1" imgW="5124450" imgH="4314825" progId="Paint.Picture">
                  <p:embed/>
                </p:oleObj>
              </mc:Choice>
              <mc:Fallback>
                <p:oleObj name="" r:id="rId1" imgW="5124450" imgH="4314825" progId="Paint.Picture">
                  <p:embed/>
                  <p:pic>
                    <p:nvPicPr>
                      <p:cNvPr id="0" name="图片 8"/>
                      <p:cNvPicPr/>
                      <p:nvPr/>
                    </p:nvPicPr>
                    <p:blipFill>
                      <a:blip r:embed="rId2"/>
                      <a:stretch>
                        <a:fillRect/>
                      </a:stretch>
                    </p:blipFill>
                    <p:spPr>
                      <a:xfrm>
                        <a:off x="113665" y="659765"/>
                        <a:ext cx="6124575" cy="6039485"/>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4736465" y="4385945"/>
            <a:ext cx="4293870"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3. font-size</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zh-CN" altLang="en-US" sz="2800" b="1" dirty="0"/>
              <a:t>在CSS代码中，使用font-size属性可以设置字体的大小，设置语法如下：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font-size: medium | length | 百分数 | inherit;</a:t>
            </a:r>
            <a:endParaRPr lang="zh-CN" altLang="en-US" sz="2800" b="1" dirty="0"/>
          </a:p>
          <a:p>
            <a:pPr>
              <a:spcAft>
                <a:spcPct val="10000"/>
              </a:spcAft>
              <a:buClr>
                <a:srgbClr val="FF0000"/>
              </a:buClr>
              <a:buFont typeface="Arial" panose="020B0604020202020204" pitchFamily="34" charset="0"/>
              <a:buChar char="•"/>
            </a:pPr>
            <a:r>
              <a:rPr lang="en-US" altLang="zh-CN" sz="2800" b="1" dirty="0"/>
              <a:t>font-size</a:t>
            </a:r>
            <a:r>
              <a:rPr lang="zh-CN" altLang="zh-CN" sz="2800" b="1" dirty="0"/>
              <a:t>的各个取值含义如下表所示</a:t>
            </a:r>
            <a:r>
              <a:rPr lang="zh-CN" altLang="en-US" sz="2800" b="1" dirty="0"/>
              <a:t>：</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graphicFrame>
        <p:nvGraphicFramePr>
          <p:cNvPr id="4" name="对象 3"/>
          <p:cNvGraphicFramePr/>
          <p:nvPr/>
        </p:nvGraphicFramePr>
        <p:xfrm>
          <a:off x="0" y="2677795"/>
          <a:ext cx="6264910" cy="2259330"/>
        </p:xfrm>
        <a:graphic>
          <a:graphicData uri="http://schemas.openxmlformats.org/presentationml/2006/ole">
            <mc:AlternateContent xmlns:mc="http://schemas.openxmlformats.org/markup-compatibility/2006">
              <mc:Choice xmlns:v="urn:schemas-microsoft-com:vml" Requires="v">
                <p:oleObj spid="_x0000_s5" name="" r:id="rId1" imgW="7600950" imgH="2257425" progId="Paint.Picture">
                  <p:embed/>
                </p:oleObj>
              </mc:Choice>
              <mc:Fallback>
                <p:oleObj name="" r:id="rId1" imgW="7600950" imgH="2257425" progId="Paint.Picture">
                  <p:embed/>
                  <p:pic>
                    <p:nvPicPr>
                      <p:cNvPr id="0" name="图片 4"/>
                      <p:cNvPicPr/>
                      <p:nvPr/>
                    </p:nvPicPr>
                    <p:blipFill>
                      <a:blip r:embed="rId2"/>
                      <a:stretch>
                        <a:fillRect/>
                      </a:stretch>
                    </p:blipFill>
                    <p:spPr>
                      <a:xfrm>
                        <a:off x="0" y="2677795"/>
                        <a:ext cx="6264910" cy="2259330"/>
                      </a:xfrm>
                      <a:prstGeom prst="rect">
                        <a:avLst/>
                      </a:prstGeom>
                    </p:spPr>
                  </p:pic>
                </p:oleObj>
              </mc:Fallback>
            </mc:AlternateContent>
          </a:graphicData>
        </a:graphic>
      </p:graphicFrame>
      <p:sp>
        <p:nvSpPr>
          <p:cNvPr id="2" name="椭圆形标注 1"/>
          <p:cNvSpPr/>
          <p:nvPr/>
        </p:nvSpPr>
        <p:spPr>
          <a:xfrm>
            <a:off x="6873875" y="3285490"/>
            <a:ext cx="2270760" cy="924560"/>
          </a:xfrm>
          <a:prstGeom prst="wedgeEllipseCallout">
            <a:avLst>
              <a:gd name="adj1" fmla="val -76034"/>
              <a:gd name="adj2" fmla="val 24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b="1">
                <a:solidFill>
                  <a:schemeClr val="accent6">
                    <a:lumMod val="10000"/>
                  </a:schemeClr>
                </a:solidFill>
                <a:sym typeface="+mn-ea"/>
              </a:rPr>
              <a:t>em</a:t>
            </a:r>
            <a:r>
              <a:rPr lang="zh-CN" altLang="zh-CN" sz="1600" b="1">
                <a:solidFill>
                  <a:schemeClr val="accent6">
                    <a:lumMod val="10000"/>
                  </a:schemeClr>
                </a:solidFill>
                <a:sym typeface="+mn-ea"/>
              </a:rPr>
              <a:t>和</a:t>
            </a:r>
            <a:r>
              <a:rPr lang="en-US" altLang="zh-CN" sz="1600" b="1">
                <a:solidFill>
                  <a:schemeClr val="accent6">
                    <a:lumMod val="10000"/>
                  </a:schemeClr>
                </a:solidFill>
                <a:sym typeface="+mn-ea"/>
              </a:rPr>
              <a:t>%</a:t>
            </a:r>
            <a:r>
              <a:rPr lang="zh-CN" altLang="zh-CN" sz="1600" b="1">
                <a:solidFill>
                  <a:schemeClr val="accent6">
                    <a:lumMod val="10000"/>
                  </a:schemeClr>
                </a:solidFill>
                <a:sym typeface="+mn-ea"/>
              </a:rPr>
              <a:t>单位具有可伸缩性，</a:t>
            </a:r>
            <a:r>
              <a:rPr lang="en-US" altLang="zh-CN" sz="1600" b="1">
                <a:solidFill>
                  <a:schemeClr val="accent6">
                    <a:lumMod val="10000"/>
                  </a:schemeClr>
                </a:solidFill>
                <a:sym typeface="+mn-ea"/>
              </a:rPr>
              <a:t>1em=100%</a:t>
            </a:r>
            <a:endParaRPr lang="zh-CN" altLang="en-US" sz="160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5400" y="582930"/>
          <a:ext cx="6079490" cy="6244590"/>
        </p:xfrm>
        <a:graphic>
          <a:graphicData uri="http://schemas.openxmlformats.org/presentationml/2006/ole">
            <mc:AlternateContent xmlns:mc="http://schemas.openxmlformats.org/markup-compatibility/2006">
              <mc:Choice xmlns:v="urn:schemas-microsoft-com:vml" Requires="v">
                <p:oleObj spid="_x0000_s3" name="" r:id="rId1" imgW="6305550" imgH="6600825" progId="Paint.Picture">
                  <p:embed/>
                </p:oleObj>
              </mc:Choice>
              <mc:Fallback>
                <p:oleObj name="" r:id="rId1" imgW="6305550" imgH="6600825" progId="Paint.Picture">
                  <p:embed/>
                  <p:pic>
                    <p:nvPicPr>
                      <p:cNvPr id="0" name="图片 2"/>
                      <p:cNvPicPr/>
                      <p:nvPr/>
                    </p:nvPicPr>
                    <p:blipFill>
                      <a:blip r:embed="rId2"/>
                      <a:stretch>
                        <a:fillRect/>
                      </a:stretch>
                    </p:blipFill>
                    <p:spPr>
                      <a:xfrm>
                        <a:off x="25400" y="582930"/>
                        <a:ext cx="6079490" cy="624459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font-size</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6" name="图片 5"/>
          <p:cNvPicPr>
            <a:picLocks noChangeAspect="1"/>
          </p:cNvPicPr>
          <p:nvPr/>
        </p:nvPicPr>
        <p:blipFill>
          <a:blip r:embed="rId3"/>
          <a:stretch>
            <a:fillRect/>
          </a:stretch>
        </p:blipFill>
        <p:spPr>
          <a:xfrm>
            <a:off x="4359275" y="4528820"/>
            <a:ext cx="4596765" cy="2095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 name="对象 11"/>
          <p:cNvGraphicFramePr/>
          <p:nvPr/>
        </p:nvGraphicFramePr>
        <p:xfrm>
          <a:off x="670560" y="2700020"/>
          <a:ext cx="7240270" cy="2516505"/>
        </p:xfrm>
        <a:graphic>
          <a:graphicData uri="http://schemas.openxmlformats.org/presentationml/2006/ole">
            <mc:AlternateContent xmlns:mc="http://schemas.openxmlformats.org/markup-compatibility/2006">
              <mc:Choice xmlns:v="urn:schemas-microsoft-com:vml" Requires="v">
                <p:oleObj spid="_x0000_s13" name="" r:id="rId1" imgW="8401050" imgH="2924175" progId="Paint.Picture">
                  <p:embed/>
                </p:oleObj>
              </mc:Choice>
              <mc:Fallback>
                <p:oleObj name="" r:id="rId1" imgW="8401050" imgH="2924175" progId="Paint.Picture">
                  <p:embed/>
                  <p:pic>
                    <p:nvPicPr>
                      <p:cNvPr id="0" name="图片 12"/>
                      <p:cNvPicPr/>
                      <p:nvPr/>
                    </p:nvPicPr>
                    <p:blipFill>
                      <a:blip r:embed="rId2"/>
                      <a:stretch>
                        <a:fillRect/>
                      </a:stretch>
                    </p:blipFill>
                    <p:spPr>
                      <a:xfrm>
                        <a:off x="670560" y="2700020"/>
                        <a:ext cx="7240270" cy="2516505"/>
                      </a:xfrm>
                      <a:prstGeom prst="rect">
                        <a:avLst/>
                      </a:prstGeom>
                    </p:spPr>
                  </p:pic>
                </p:oleObj>
              </mc:Fallback>
            </mc:AlternateContent>
          </a:graphicData>
        </a:graphic>
      </p:graphicFrame>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4. font-family</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zh-CN" altLang="en-US" sz="2800" b="1" dirty="0"/>
              <a:t>在CSS代码中，使用font-family属性可以设置字体族，设置语法如下：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font-family: 字体族1</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字体族2</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通用字体族 | inherit;</a:t>
            </a:r>
            <a:endParaRPr lang="zh-CN" altLang="en-US" sz="2800" b="1" dirty="0"/>
          </a:p>
          <a:p>
            <a:pPr>
              <a:spcAft>
                <a:spcPct val="10000"/>
              </a:spcAft>
              <a:buClr>
                <a:srgbClr val="FF0000"/>
              </a:buClr>
              <a:buFont typeface="Arial" panose="020B0604020202020204" pitchFamily="34" charset="0"/>
              <a:buChar char="•"/>
            </a:pPr>
            <a:r>
              <a:rPr lang="en-US" altLang="zh-CN" sz="2800" b="1" dirty="0">
                <a:sym typeface="+mn-ea"/>
              </a:rPr>
              <a:t>font-family</a:t>
            </a:r>
            <a:r>
              <a:rPr lang="zh-CN" altLang="zh-CN" sz="2800" b="1" dirty="0">
                <a:sym typeface="+mn-ea"/>
              </a:rPr>
              <a:t>的各个取值含义如下表所示</a:t>
            </a:r>
            <a:r>
              <a:rPr lang="zh-CN" altLang="en-US" sz="2800" b="1" dirty="0">
                <a:sym typeface="+mn-ea"/>
              </a:rPr>
              <a:t>：</a:t>
            </a:r>
            <a:endParaRPr lang="zh-CN" altLang="en-US" sz="2800" b="1" dirty="0"/>
          </a:p>
          <a:p>
            <a:pPr lvl="1">
              <a:lnSpc>
                <a:spcPct val="110000"/>
              </a:lnSpc>
              <a:spcBef>
                <a:spcPts val="0"/>
              </a:spcBef>
              <a:spcAft>
                <a:spcPts val="0"/>
              </a:spcAft>
              <a:buClr>
                <a:srgbClr val="FF0000"/>
              </a:buClr>
              <a:buFont typeface="Wingdings" panose="05000000000000000000" charset="0"/>
              <a:buChar char=""/>
            </a:pPr>
            <a:endParaRPr lang="zh-CN" altLang="en-US" sz="2600" b="1" dirty="0"/>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
        <p:nvSpPr>
          <p:cNvPr id="6" name="云形标注 5"/>
          <p:cNvSpPr/>
          <p:nvPr/>
        </p:nvSpPr>
        <p:spPr>
          <a:xfrm>
            <a:off x="1411605" y="5157470"/>
            <a:ext cx="6322060" cy="1670685"/>
          </a:xfrm>
          <a:prstGeom prst="cloudCallout">
            <a:avLst>
              <a:gd name="adj1" fmla="val -46323"/>
              <a:gd name="adj2" fmla="val -137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zh-CN" sz="1600" b="1">
                <a:solidFill>
                  <a:schemeClr val="accent6">
                    <a:lumMod val="10000"/>
                  </a:schemeClr>
                </a:solidFill>
              </a:rPr>
              <a:t>设置了多个字体族时，浏览器显示文本内容时将按指定的字体的先后顺序选择其中一个字体，即首先会检查浏览器是否支持第一个字体，如果支持，则选择该字体，否则按书写顺序检查第二个字体，依此类推。</a:t>
            </a:r>
            <a:endParaRPr altLang="zh-CN" sz="1600" b="1">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font-family</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6" name="对象 5"/>
          <p:cNvGraphicFramePr/>
          <p:nvPr/>
        </p:nvGraphicFramePr>
        <p:xfrm>
          <a:off x="25400" y="476885"/>
          <a:ext cx="8576945" cy="6370955"/>
        </p:xfrm>
        <a:graphic>
          <a:graphicData uri="http://schemas.openxmlformats.org/presentationml/2006/ole">
            <mc:AlternateContent xmlns:mc="http://schemas.openxmlformats.org/markup-compatibility/2006">
              <mc:Choice xmlns:v="urn:schemas-microsoft-com:vml" Requires="v">
                <p:oleObj spid="_x0000_s7" name="" r:id="rId1" imgW="9991725" imgH="7943850" progId="Paint.Picture">
                  <p:embed/>
                </p:oleObj>
              </mc:Choice>
              <mc:Fallback>
                <p:oleObj name="" r:id="rId1" imgW="9991725" imgH="7943850" progId="Paint.Picture">
                  <p:embed/>
                  <p:pic>
                    <p:nvPicPr>
                      <p:cNvPr id="0" name="图片 6"/>
                      <p:cNvPicPr/>
                      <p:nvPr/>
                    </p:nvPicPr>
                    <p:blipFill>
                      <a:blip r:embed="rId2"/>
                      <a:stretch>
                        <a:fillRect/>
                      </a:stretch>
                    </p:blipFill>
                    <p:spPr>
                      <a:xfrm>
                        <a:off x="25400" y="476885"/>
                        <a:ext cx="8576945" cy="6370955"/>
                      </a:xfrm>
                      <a:prstGeom prst="rect">
                        <a:avLst/>
                      </a:prstGeom>
                    </p:spPr>
                  </p:pic>
                </p:oleObj>
              </mc:Fallback>
            </mc:AlternateContent>
          </a:graphicData>
        </a:graphic>
      </p:graphicFrame>
      <p:sp>
        <p:nvSpPr>
          <p:cNvPr id="8" name="椭圆形标注 7"/>
          <p:cNvSpPr/>
          <p:nvPr/>
        </p:nvSpPr>
        <p:spPr>
          <a:xfrm>
            <a:off x="6555740" y="5257165"/>
            <a:ext cx="2618105" cy="1590675"/>
          </a:xfrm>
          <a:prstGeom prst="wedgeEllipseCallout">
            <a:avLst>
              <a:gd name="adj1" fmla="val -55821"/>
              <a:gd name="adj2" fmla="val 6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rPr>
              <a:t>某些浏览器不支持 SimSun的写法，为了保证兼容性，通常会将宋体改成unicode编码</a:t>
            </a:r>
            <a:endParaRPr lang="zh-CN" altLang="en-US" sz="1600" b="1">
              <a:solidFill>
                <a:schemeClr val="accent6">
                  <a:lumMod val="10000"/>
                </a:schemeClr>
              </a:solidFill>
            </a:endParaRPr>
          </a:p>
        </p:txBody>
      </p:sp>
      <p:sp>
        <p:nvSpPr>
          <p:cNvPr id="9" name="椭圆形标注 8"/>
          <p:cNvSpPr/>
          <p:nvPr/>
        </p:nvSpPr>
        <p:spPr>
          <a:xfrm>
            <a:off x="6221730" y="2720340"/>
            <a:ext cx="2877820" cy="1590675"/>
          </a:xfrm>
          <a:prstGeom prst="wedgeEllipseCallout">
            <a:avLst>
              <a:gd name="adj1" fmla="val -69439"/>
              <a:gd name="adj2" fmla="val 94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rPr>
              <a:t>由于用户的</a:t>
            </a:r>
            <a:r>
              <a:rPr lang="zh-CN" altLang="en-US" sz="1600" b="1">
                <a:solidFill>
                  <a:schemeClr val="accent6">
                    <a:lumMod val="10000"/>
                  </a:schemeClr>
                </a:solidFill>
                <a:sym typeface="+mn-ea"/>
              </a:rPr>
              <a:t>某些</a:t>
            </a:r>
            <a:r>
              <a:rPr lang="zh-CN" altLang="en-US" sz="1600" b="1">
                <a:solidFill>
                  <a:schemeClr val="accent6">
                    <a:lumMod val="10000"/>
                  </a:schemeClr>
                </a:solidFill>
              </a:rPr>
              <a:t>特殊设置会导致中文声明无效，所以对中文字体经常会使用其英文文件名称来代替</a:t>
            </a:r>
            <a:endParaRPr lang="zh-CN" altLang="en-US" sz="1600" b="1">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font-family</a:t>
            </a:r>
            <a:r>
              <a:rPr lang="zh-CN" altLang="en-US" sz="3300" b="1" dirty="0">
                <a:solidFill>
                  <a:schemeClr val="accent4"/>
                </a:solidFill>
                <a:effectLst/>
              </a:rPr>
              <a:t>属性示例（续）</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6" name="图片 5"/>
          <p:cNvPicPr>
            <a:picLocks noChangeAspect="1"/>
          </p:cNvPicPr>
          <p:nvPr/>
        </p:nvPicPr>
        <p:blipFill>
          <a:blip r:embed="rId1"/>
          <a:stretch>
            <a:fillRect/>
          </a:stretch>
        </p:blipFill>
        <p:spPr>
          <a:xfrm>
            <a:off x="129540" y="582930"/>
            <a:ext cx="8884920" cy="2888615"/>
          </a:xfrm>
          <a:prstGeom prst="rect">
            <a:avLst/>
          </a:prstGeom>
        </p:spPr>
      </p:pic>
      <p:pic>
        <p:nvPicPr>
          <p:cNvPr id="7" name="图片 6"/>
          <p:cNvPicPr>
            <a:picLocks noChangeAspect="1"/>
          </p:cNvPicPr>
          <p:nvPr/>
        </p:nvPicPr>
        <p:blipFill>
          <a:blip r:embed="rId2"/>
          <a:stretch>
            <a:fillRect/>
          </a:stretch>
        </p:blipFill>
        <p:spPr>
          <a:xfrm>
            <a:off x="1202690" y="3236595"/>
            <a:ext cx="7811770" cy="34728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5. font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en-US" altLang="zh-CN" sz="2800" b="1" dirty="0"/>
              <a:t>font</a:t>
            </a:r>
            <a:r>
              <a:rPr lang="zh-CN" altLang="zh-CN" sz="2800" b="1" dirty="0"/>
              <a:t>属性是字体属性的简写属性，即可以在一行样式代码中同时设置多个字体样式</a:t>
            </a:r>
            <a:r>
              <a:rPr lang="zh-CN" altLang="en-US" sz="2800" b="1" dirty="0"/>
              <a:t>，设置语法如下：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font: [font-style] [font-weight] font-size</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/line- </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height</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 font-family;</a:t>
            </a:r>
            <a:endParaRPr lang="zh-CN" altLang="en-US" sz="2800" b="1" dirty="0"/>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sz="2400" b="1" dirty="0">
                <a:solidFill>
                  <a:schemeClr val="accent6">
                    <a:lumMod val="10000"/>
                  </a:schemeClr>
                </a:solidFill>
                <a:sym typeface="+mn-ea"/>
              </a:rPr>
              <a:t>定义样式时，</a:t>
            </a:r>
            <a:r>
              <a:rPr lang="en-US" altLang="zh-CN" sz="2400" b="1" dirty="0">
                <a:solidFill>
                  <a:schemeClr val="accent6">
                    <a:lumMod val="10000"/>
                  </a:schemeClr>
                </a:solidFill>
                <a:sym typeface="+mn-ea"/>
              </a:rPr>
              <a:t>font</a:t>
            </a:r>
            <a:r>
              <a:rPr lang="zh-CN" altLang="zh-CN" sz="2400" b="1" dirty="0">
                <a:solidFill>
                  <a:schemeClr val="accent6">
                    <a:lumMod val="10000"/>
                  </a:schemeClr>
                </a:solidFill>
                <a:sym typeface="+mn-ea"/>
              </a:rPr>
              <a:t>的</a:t>
            </a:r>
            <a:r>
              <a:rPr sz="2400" b="1" dirty="0">
                <a:solidFill>
                  <a:schemeClr val="accent6">
                    <a:lumMod val="10000"/>
                  </a:schemeClr>
                </a:solidFill>
                <a:sym typeface="+mn-ea"/>
              </a:rPr>
              <a:t>各个属性值之间使用空格分隔，同时必须按照如上的排列顺序出现。</a:t>
            </a:r>
            <a:endParaRPr sz="24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zh-CN" sz="2400" b="1" dirty="0">
                <a:solidFill>
                  <a:schemeClr val="accent6">
                    <a:lumMod val="10000"/>
                  </a:schemeClr>
                </a:solidFill>
                <a:sym typeface="+mn-ea"/>
              </a:rPr>
              <a:t>要使字体样式设置有效，</a:t>
            </a:r>
            <a:r>
              <a:rPr sz="2400" b="1" dirty="0">
                <a:solidFill>
                  <a:schemeClr val="accent6">
                    <a:lumMod val="10000"/>
                  </a:schemeClr>
                </a:solidFill>
                <a:sym typeface="+mn-ea"/>
              </a:rPr>
              <a:t>必须至少提供 font-size和font-family这两个属性值，其它忽略的属性值将使用它们对应的默认值。</a:t>
            </a:r>
            <a:endParaRPr sz="24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zh-CN" sz="2400" b="1" dirty="0">
                <a:solidFill>
                  <a:schemeClr val="accent6">
                    <a:lumMod val="10000"/>
                  </a:schemeClr>
                </a:solidFill>
                <a:sym typeface="+mn-ea"/>
              </a:rPr>
              <a:t>同时设置</a:t>
            </a:r>
            <a:r>
              <a:rPr sz="2400" b="1" dirty="0">
                <a:solidFill>
                  <a:schemeClr val="accent6">
                    <a:lumMod val="10000"/>
                  </a:schemeClr>
                </a:solidFill>
                <a:sym typeface="+mn-ea"/>
              </a:rPr>
              <a:t>font-size和line-height</a:t>
            </a:r>
            <a:r>
              <a:rPr lang="zh-CN" sz="2400" b="1" dirty="0">
                <a:solidFill>
                  <a:schemeClr val="accent6">
                    <a:lumMod val="10000"/>
                  </a:schemeClr>
                </a:solidFill>
                <a:sym typeface="+mn-ea"/>
              </a:rPr>
              <a:t>时，</a:t>
            </a:r>
            <a:r>
              <a:rPr sz="2400" b="1" dirty="0">
                <a:solidFill>
                  <a:schemeClr val="accent6">
                    <a:lumMod val="10000"/>
                  </a:schemeClr>
                </a:solidFill>
                <a:sym typeface="+mn-ea"/>
              </a:rPr>
              <a:t>必须通过“斜杠/”组成一个值，不能分开写。</a:t>
            </a:r>
            <a:endParaRPr sz="2400" b="1" dirty="0">
              <a:solidFill>
                <a:schemeClr val="accent6">
                  <a:lumMod val="10000"/>
                </a:schemeClr>
              </a:solidFill>
              <a:sym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4000" b="1" dirty="0">
                <a:solidFill>
                  <a:srgbClr val="003366"/>
                </a:solidFill>
                <a:effectLst/>
              </a:rPr>
              <a:t>11.2 </a:t>
            </a:r>
            <a:r>
              <a:rPr lang="zh-CN" altLang="en-US" sz="4000" b="1" dirty="0">
                <a:solidFill>
                  <a:srgbClr val="003366"/>
                </a:solidFill>
                <a:effectLst/>
              </a:rPr>
              <a:t>文本属性</a:t>
            </a:r>
            <a:endParaRPr lang="zh-CN" altLang="en-US" sz="4000" b="1" dirty="0">
              <a:solidFill>
                <a:srgbClr val="003366"/>
              </a:solidFill>
              <a:effectLst/>
            </a:endParaRPr>
          </a:p>
        </p:txBody>
      </p:sp>
      <p:sp>
        <p:nvSpPr>
          <p:cNvPr id="535555" name="文本占位符 535554"/>
          <p:cNvSpPr>
            <a:spLocks noGrp="1"/>
          </p:cNvSpPr>
          <p:nvPr>
            <p:ph type="body" idx="1"/>
          </p:nvPr>
        </p:nvSpPr>
        <p:spPr>
          <a:xfrm>
            <a:off x="0" y="843280"/>
            <a:ext cx="9144635" cy="485711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CSS文本属性可定义文本的外观。通过文本属性，可以修改文本的颜色、行高、对齐方式、字符间距、段首缩进位置等属性以及修饰文本等功能。</a:t>
            </a:r>
            <a:endParaRPr lang="zh-CN" altLang="en-US" sz="2800" b="1" dirty="0"/>
          </a:p>
          <a:p>
            <a:pPr>
              <a:lnSpc>
                <a:spcPct val="120000"/>
              </a:lnSpc>
              <a:spcBef>
                <a:spcPts val="0"/>
              </a:spcBef>
              <a:spcAft>
                <a:spcPts val="0"/>
              </a:spcAft>
              <a:buClr>
                <a:srgbClr val="FF0000"/>
              </a:buClr>
              <a:buFont typeface="Arial" panose="020B0604020202020204" pitchFamily="34" charset="0"/>
              <a:buChar char="•"/>
            </a:pPr>
            <a:r>
              <a:rPr lang="zh-CN" altLang="en-US" sz="2800" b="1" dirty="0"/>
              <a:t>常用的文本属性有以下几个：</a:t>
            </a:r>
            <a:endParaRPr lang="zh-CN" altLang="en-US" sz="2800" b="1" dirty="0"/>
          </a:p>
          <a:p>
            <a:pPr lvl="1">
              <a:lnSpc>
                <a:spcPct val="120000"/>
              </a:lnSpc>
              <a:spcBef>
                <a:spcPts val="0"/>
              </a:spcBef>
              <a:spcAft>
                <a:spcPts val="0"/>
              </a:spcAft>
              <a:buClr>
                <a:srgbClr val="FF0000"/>
              </a:buClr>
              <a:buFont typeface="Wingdings" panose="05000000000000000000" charset="0"/>
              <a:buChar char=""/>
            </a:pPr>
            <a:r>
              <a:rPr lang="zh-CN" altLang="zh-CN" sz="2600" b="1" dirty="0">
                <a:solidFill>
                  <a:schemeClr val="accent6">
                    <a:lumMod val="10000"/>
                  </a:schemeClr>
                </a:solidFill>
              </a:rPr>
              <a:t>颜色属性：</a:t>
            </a:r>
            <a:r>
              <a:rPr lang="en-US" altLang="zh-CN" sz="2600" b="1" dirty="0">
                <a:solidFill>
                  <a:schemeClr val="accent6">
                    <a:lumMod val="10000"/>
                  </a:schemeClr>
                </a:solidFill>
                <a:sym typeface="+mn-ea"/>
              </a:rPr>
              <a:t>color</a:t>
            </a:r>
            <a:endParaRPr lang="zh-CN"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文本水平对齐属性：</a:t>
            </a:r>
            <a:r>
              <a:rPr lang="en-US" altLang="zh-CN" sz="2600" b="1" dirty="0">
                <a:solidFill>
                  <a:schemeClr val="accent6">
                    <a:lumMod val="10000"/>
                  </a:schemeClr>
                </a:solidFill>
              </a:rPr>
              <a:t>text-align</a:t>
            </a:r>
            <a:endParaRPr lang="en-US"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首行缩进属性：</a:t>
            </a:r>
            <a:r>
              <a:rPr lang="en-US" altLang="zh-CN" sz="2600" b="1" dirty="0">
                <a:solidFill>
                  <a:schemeClr val="accent6">
                    <a:lumMod val="10000"/>
                  </a:schemeClr>
                </a:solidFill>
              </a:rPr>
              <a:t>text-indent</a:t>
            </a:r>
            <a:endParaRPr lang="en-US"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文本修饰属性：</a:t>
            </a:r>
            <a:r>
              <a:rPr lang="en-US" altLang="zh-CN" sz="2600" b="1" dirty="0">
                <a:solidFill>
                  <a:schemeClr val="accent6">
                    <a:lumMod val="10000"/>
                  </a:schemeClr>
                </a:solidFill>
              </a:rPr>
              <a:t>text-decoration</a:t>
            </a:r>
            <a:endParaRPr lang="en-US"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字符间距属性：</a:t>
            </a:r>
            <a:r>
              <a:rPr lang="en-US" altLang="zh-CN" sz="2600" b="1" dirty="0">
                <a:solidFill>
                  <a:schemeClr val="accent6">
                    <a:lumMod val="10000"/>
                  </a:schemeClr>
                </a:solidFill>
              </a:rPr>
              <a:t>letter-spacing</a:t>
            </a:r>
            <a:endParaRPr lang="en-US"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字间距属性：</a:t>
            </a:r>
            <a:r>
              <a:rPr lang="en-US" altLang="zh-CN" sz="2600" b="1" dirty="0">
                <a:solidFill>
                  <a:schemeClr val="accent6">
                    <a:lumMod val="10000"/>
                  </a:schemeClr>
                </a:solidFill>
              </a:rPr>
              <a:t>word-spacing</a:t>
            </a:r>
            <a:endParaRPr lang="en-US" altLang="zh-CN" sz="26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lang="zh-CN" altLang="en-US" sz="2600" b="1" dirty="0">
                <a:solidFill>
                  <a:schemeClr val="accent6">
                    <a:lumMod val="10000"/>
                  </a:schemeClr>
                </a:solidFill>
              </a:rPr>
              <a:t>行高属性：</a:t>
            </a:r>
            <a:r>
              <a:rPr lang="en-US" altLang="zh-CN" sz="2600" b="1" dirty="0">
                <a:solidFill>
                  <a:schemeClr val="accent6">
                    <a:lumMod val="10000"/>
                  </a:schemeClr>
                </a:solidFill>
              </a:rPr>
              <a:t>line-height</a:t>
            </a:r>
            <a:endParaRPr lang="en-US" altLang="zh-CN" sz="2600" b="1" dirty="0">
              <a:solidFill>
                <a:schemeClr val="accent6">
                  <a:lumMod val="10000"/>
                </a:schemeClr>
              </a:solidFill>
            </a:endParaRPr>
          </a:p>
          <a:p>
            <a:pPr marL="457200" lvl="1" indent="0">
              <a:lnSpc>
                <a:spcPct val="120000"/>
              </a:lnSpc>
              <a:spcBef>
                <a:spcPts val="0"/>
              </a:spcBef>
              <a:spcAft>
                <a:spcPts val="0"/>
              </a:spcAft>
              <a:buClr>
                <a:srgbClr val="FF0000"/>
              </a:buClr>
              <a:buFont typeface="Wingdings" panose="05000000000000000000" charset="0"/>
              <a:buNone/>
            </a:pPr>
            <a:endParaRPr lang="zh-CN" altLang="zh-CN" sz="245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font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6" name="对象 5"/>
          <p:cNvGraphicFramePr/>
          <p:nvPr/>
        </p:nvGraphicFramePr>
        <p:xfrm>
          <a:off x="31750" y="582930"/>
          <a:ext cx="6644005" cy="6217920"/>
        </p:xfrm>
        <a:graphic>
          <a:graphicData uri="http://schemas.openxmlformats.org/presentationml/2006/ole">
            <mc:AlternateContent xmlns:mc="http://schemas.openxmlformats.org/markup-compatibility/2006">
              <mc:Choice xmlns:v="urn:schemas-microsoft-com:vml" Requires="v">
                <p:oleObj spid="_x0000_s7" name="" r:id="rId1" imgW="8743950" imgH="5876925" progId="Paint.Picture">
                  <p:embed/>
                </p:oleObj>
              </mc:Choice>
              <mc:Fallback>
                <p:oleObj name="" r:id="rId1" imgW="8743950" imgH="5876925" progId="Paint.Picture">
                  <p:embed/>
                  <p:pic>
                    <p:nvPicPr>
                      <p:cNvPr id="0" name="图片 6"/>
                      <p:cNvPicPr/>
                      <p:nvPr/>
                    </p:nvPicPr>
                    <p:blipFill>
                      <a:blip r:embed="rId2"/>
                      <a:stretch>
                        <a:fillRect/>
                      </a:stretch>
                    </p:blipFill>
                    <p:spPr>
                      <a:xfrm>
                        <a:off x="31750" y="582930"/>
                        <a:ext cx="6644005" cy="6217920"/>
                      </a:xfrm>
                      <a:prstGeom prst="rect">
                        <a:avLst/>
                      </a:prstGeom>
                    </p:spPr>
                  </p:pic>
                </p:oleObj>
              </mc:Fallback>
            </mc:AlternateContent>
          </a:graphicData>
        </a:graphic>
      </p:graphicFrame>
      <p:sp>
        <p:nvSpPr>
          <p:cNvPr id="10" name="椭圆形标注 9"/>
          <p:cNvSpPr/>
          <p:nvPr/>
        </p:nvSpPr>
        <p:spPr>
          <a:xfrm>
            <a:off x="3051810" y="3829685"/>
            <a:ext cx="2369185" cy="760730"/>
          </a:xfrm>
          <a:prstGeom prst="wedgeEllipseCallout">
            <a:avLst>
              <a:gd name="adj1" fmla="val -81760"/>
              <a:gd name="adj2" fmla="val -41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rPr>
              <a:t>没有设置字体族，样式设置无效</a:t>
            </a:r>
            <a:endParaRPr lang="zh-CN" altLang="en-US" sz="1600" b="1">
              <a:solidFill>
                <a:schemeClr val="accent6">
                  <a:lumMod val="10000"/>
                </a:schemeClr>
              </a:solidFill>
            </a:endParaRPr>
          </a:p>
        </p:txBody>
      </p:sp>
      <p:pic>
        <p:nvPicPr>
          <p:cNvPr id="3" name="图片 2"/>
          <p:cNvPicPr>
            <a:picLocks noChangeAspect="1"/>
          </p:cNvPicPr>
          <p:nvPr/>
        </p:nvPicPr>
        <p:blipFill>
          <a:blip r:embed="rId3"/>
          <a:stretch>
            <a:fillRect/>
          </a:stretch>
        </p:blipFill>
        <p:spPr>
          <a:xfrm>
            <a:off x="5113020" y="3347720"/>
            <a:ext cx="4030980" cy="27806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124460"/>
            <a:ext cx="8686800" cy="718820"/>
          </a:xfrm>
        </p:spPr>
        <p:txBody>
          <a:bodyPr anchor="b"/>
          <a:p>
            <a:pPr algn="l"/>
            <a:r>
              <a:rPr lang="en-US" altLang="zh-CN" sz="4000" b="1" dirty="0">
                <a:solidFill>
                  <a:srgbClr val="003366"/>
                </a:solidFill>
                <a:effectLst/>
              </a:rPr>
              <a:t>11.4 </a:t>
            </a:r>
            <a:r>
              <a:rPr lang="zh-CN" altLang="en-US" sz="4000" b="1" dirty="0">
                <a:solidFill>
                  <a:srgbClr val="003366"/>
                </a:solidFill>
                <a:effectLst/>
              </a:rPr>
              <a:t>背景属性</a:t>
            </a:r>
            <a:endParaRPr lang="zh-CN" altLang="en-US" sz="4000" b="1" dirty="0">
              <a:solidFill>
                <a:srgbClr val="003366"/>
              </a:solidFill>
              <a:effectLst/>
            </a:endParaRPr>
          </a:p>
        </p:txBody>
      </p:sp>
      <p:sp>
        <p:nvSpPr>
          <p:cNvPr id="535555" name="文本占位符 535554"/>
          <p:cNvSpPr>
            <a:spLocks noGrp="1"/>
          </p:cNvSpPr>
          <p:nvPr>
            <p:ph type="body" idx="1"/>
          </p:nvPr>
        </p:nvSpPr>
        <p:spPr>
          <a:xfrm>
            <a:off x="0" y="843280"/>
            <a:ext cx="9144635" cy="485711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3000" b="1" dirty="0"/>
              <a:t>使用CSS背景属性，可以给网页或网页元素设置背景颜色或背景图片以及背景图片的拉伸方向及其位置等样式。</a:t>
            </a:r>
            <a:endParaRPr lang="zh-CN" altLang="en-US" sz="3000" b="1" dirty="0"/>
          </a:p>
          <a:p>
            <a:pPr>
              <a:lnSpc>
                <a:spcPct val="120000"/>
              </a:lnSpc>
              <a:spcBef>
                <a:spcPts val="0"/>
              </a:spcBef>
              <a:spcAft>
                <a:spcPts val="0"/>
              </a:spcAft>
              <a:buClr>
                <a:srgbClr val="FF0000"/>
              </a:buClr>
              <a:buFont typeface="Arial" panose="020B0604020202020204" pitchFamily="34" charset="0"/>
              <a:buChar char="•"/>
            </a:pPr>
            <a:r>
              <a:rPr lang="zh-CN" altLang="en-US" sz="3000" b="1" dirty="0"/>
              <a:t>常用的背景属性有以下几个：</a:t>
            </a:r>
            <a:endParaRPr lang="en-US" altLang="zh-CN" sz="3000"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背景颜色属性：background-color</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背景图片属性：background-image</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背景图片重复属性：background-repeat</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背景图片位置属性：background-position</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背景图片滚动属性：background-attachment</a:t>
            </a:r>
            <a:endParaRPr b="1" dirty="0">
              <a:solidFill>
                <a:schemeClr val="accent6">
                  <a:lumMod val="10000"/>
                </a:schemeClr>
              </a:solidFill>
            </a:endParaRPr>
          </a:p>
          <a:p>
            <a:pPr lvl="1">
              <a:lnSpc>
                <a:spcPct val="120000"/>
              </a:lnSpc>
              <a:spcBef>
                <a:spcPts val="0"/>
              </a:spcBef>
              <a:spcAft>
                <a:spcPts val="0"/>
              </a:spcAft>
              <a:buClr>
                <a:srgbClr val="FF0000"/>
              </a:buClr>
              <a:buFont typeface="Wingdings" panose="05000000000000000000" charset="0"/>
              <a:buChar char=""/>
            </a:pPr>
            <a:r>
              <a:rPr b="1" dirty="0">
                <a:solidFill>
                  <a:schemeClr val="accent6">
                    <a:lumMod val="10000"/>
                  </a:schemeClr>
                </a:solidFill>
              </a:rPr>
              <a:t>背景简写属性：background</a:t>
            </a:r>
            <a:endParaRPr b="1" dirty="0">
              <a:solidFill>
                <a:schemeClr val="accent6">
                  <a:lumMod val="10000"/>
                </a:schemeClr>
              </a:solidFill>
            </a:endParaRPr>
          </a:p>
          <a:p>
            <a:pPr marL="457200" lvl="1" indent="0">
              <a:lnSpc>
                <a:spcPct val="120000"/>
              </a:lnSpc>
              <a:spcBef>
                <a:spcPts val="0"/>
              </a:spcBef>
              <a:spcAft>
                <a:spcPts val="0"/>
              </a:spcAft>
              <a:buClr>
                <a:srgbClr val="FF0000"/>
              </a:buClr>
              <a:buFont typeface="Wingdings" panose="05000000000000000000" charset="0"/>
              <a:buNone/>
            </a:pPr>
            <a:endParaRPr lang="zh-CN" altLang="zh-CN" sz="245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1. background-color</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在CSS代码中，使用 background-color 属性可以设置网页或网页元素的背景颜色，设置语法如下：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background-color: 颜色英文单词 | 颜色的十六进制数 | 颜</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色的rgb值 | transparent | inherit;</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800" b="1" dirty="0">
                <a:solidFill>
                  <a:schemeClr val="accent6">
                    <a:lumMod val="10000"/>
                  </a:schemeClr>
                </a:solidFill>
                <a:sym typeface="+mn-ea"/>
              </a:rPr>
              <a:t>“</a:t>
            </a:r>
            <a:r>
              <a:rPr lang="zh-CN" altLang="en-US" b="1" dirty="0">
                <a:solidFill>
                  <a:schemeClr val="accent6">
                    <a:lumMod val="10000"/>
                  </a:schemeClr>
                </a:solidFill>
                <a:sym typeface="+mn-ea"/>
              </a:rPr>
              <a:t>transparent</a:t>
            </a:r>
            <a:r>
              <a:rPr lang="en-US" altLang="zh-CN" sz="2800" b="1" dirty="0">
                <a:solidFill>
                  <a:schemeClr val="accent6">
                    <a:lumMod val="10000"/>
                  </a:schemeClr>
                </a:solidFill>
                <a:sym typeface="+mn-ea"/>
              </a:rPr>
              <a:t>”</a:t>
            </a:r>
            <a:r>
              <a:rPr lang="zh-CN" altLang="zh-CN" sz="2800" b="1" dirty="0">
                <a:solidFill>
                  <a:schemeClr val="accent6">
                    <a:lumMod val="10000"/>
                  </a:schemeClr>
                </a:solidFill>
                <a:sym typeface="+mn-ea"/>
              </a:rPr>
              <a:t>用于设置透明背景，为默认的背景颜色</a:t>
            </a:r>
            <a:r>
              <a:rPr lang="zh-CN" altLang="en-US" sz="2800" b="1" dirty="0">
                <a:solidFill>
                  <a:schemeClr val="accent6">
                    <a:lumMod val="10000"/>
                  </a:schemeClr>
                </a:solidFill>
                <a:sym typeface="+mn-ea"/>
              </a:rPr>
              <a:t>。</a:t>
            </a:r>
            <a:endParaRPr lang="zh-CN" altLang="en-US" sz="28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zh-CN" altLang="en-US" sz="2800" b="1" dirty="0">
                <a:solidFill>
                  <a:schemeClr val="accent6">
                    <a:lumMod val="10000"/>
                  </a:schemeClr>
                </a:solidFill>
              </a:rPr>
              <a:t>其它四个属性值的含义与</a:t>
            </a:r>
            <a:r>
              <a:rPr lang="en-US" altLang="zh-CN" sz="2800" b="1" dirty="0">
                <a:solidFill>
                  <a:schemeClr val="accent6">
                    <a:lumMod val="10000"/>
                  </a:schemeClr>
                </a:solidFill>
              </a:rPr>
              <a:t>color</a:t>
            </a:r>
            <a:r>
              <a:rPr lang="zh-CN" altLang="zh-CN" sz="2800" b="1" dirty="0">
                <a:solidFill>
                  <a:schemeClr val="accent6">
                    <a:lumMod val="10000"/>
                  </a:schemeClr>
                </a:solidFill>
              </a:rPr>
              <a:t>属性的完全相同。</a:t>
            </a:r>
            <a:endParaRPr lang="zh-CN" altLang="zh-CN" sz="28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 name="对象 7"/>
          <p:cNvGraphicFramePr/>
          <p:nvPr/>
        </p:nvGraphicFramePr>
        <p:xfrm>
          <a:off x="-3175" y="583565"/>
          <a:ext cx="8147050" cy="6231890"/>
        </p:xfrm>
        <a:graphic>
          <a:graphicData uri="http://schemas.openxmlformats.org/presentationml/2006/ole">
            <mc:AlternateContent xmlns:mc="http://schemas.openxmlformats.org/markup-compatibility/2006">
              <mc:Choice xmlns:v="urn:schemas-microsoft-com:vml" Requires="v">
                <p:oleObj spid="_x0000_s9" name="" r:id="rId1" imgW="8420100" imgH="6572250" progId="Paint.Picture">
                  <p:embed/>
                </p:oleObj>
              </mc:Choice>
              <mc:Fallback>
                <p:oleObj name="" r:id="rId1" imgW="8420100" imgH="6572250" progId="Paint.Picture">
                  <p:embed/>
                  <p:pic>
                    <p:nvPicPr>
                      <p:cNvPr id="0" name="图片 8"/>
                      <p:cNvPicPr/>
                      <p:nvPr/>
                    </p:nvPicPr>
                    <p:blipFill>
                      <a:blip r:embed="rId2"/>
                      <a:stretch>
                        <a:fillRect/>
                      </a:stretch>
                    </p:blipFill>
                    <p:spPr>
                      <a:xfrm>
                        <a:off x="-3175" y="583565"/>
                        <a:ext cx="8147050" cy="623189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background-color</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4903470" y="2456180"/>
            <a:ext cx="3978275" cy="20650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2. background-image</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在CSS代码中，使用 background-</a:t>
            </a:r>
            <a:r>
              <a:rPr lang="en-US" altLang="zh-CN" sz="2800" b="1" dirty="0"/>
              <a:t>image</a:t>
            </a:r>
            <a:r>
              <a:rPr lang="zh-CN" altLang="en-US" sz="2800" b="1" dirty="0"/>
              <a:t> 属性可以设置网页或网页元素的背景图片，设置语法如下：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background-image: url(image_file_path) | inherit;</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800" b="1" dirty="0">
                <a:solidFill>
                  <a:schemeClr val="accent6">
                    <a:lumMod val="10000"/>
                  </a:schemeClr>
                </a:solidFill>
                <a:sym typeface="+mn-ea"/>
              </a:rPr>
              <a:t>“</a:t>
            </a:r>
            <a:r>
              <a:rPr lang="zh-CN" altLang="en-US" b="1" dirty="0">
                <a:solidFill>
                  <a:schemeClr val="accent6">
                    <a:lumMod val="10000"/>
                  </a:schemeClr>
                </a:solidFill>
                <a:sym typeface="+mn-ea"/>
              </a:rPr>
              <a:t>url(image_file_path)</a:t>
            </a:r>
            <a:r>
              <a:rPr lang="en-US" altLang="zh-CN" sz="2800" b="1" dirty="0">
                <a:solidFill>
                  <a:schemeClr val="accent6">
                    <a:lumMod val="10000"/>
                  </a:schemeClr>
                </a:solidFill>
                <a:sym typeface="+mn-ea"/>
              </a:rPr>
              <a:t>”</a:t>
            </a:r>
            <a:r>
              <a:rPr lang="zh-CN" altLang="en-US" sz="2800" b="1" dirty="0">
                <a:solidFill>
                  <a:schemeClr val="accent6">
                    <a:lumMod val="10000"/>
                  </a:schemeClr>
                </a:solidFill>
                <a:sym typeface="+mn-ea"/>
              </a:rPr>
              <a:t>中的</a:t>
            </a:r>
            <a:r>
              <a:rPr lang="zh-CN" altLang="zh-CN" sz="2800" b="1" dirty="0">
                <a:solidFill>
                  <a:schemeClr val="accent6">
                    <a:lumMod val="10000"/>
                  </a:schemeClr>
                </a:solidFill>
                <a:sym typeface="+mn-ea"/>
              </a:rPr>
              <a:t>参数</a:t>
            </a:r>
            <a:r>
              <a:rPr lang="en-US" altLang="zh-CN" b="1" dirty="0">
                <a:solidFill>
                  <a:schemeClr val="accent6">
                    <a:lumMod val="10000"/>
                  </a:schemeClr>
                </a:solidFill>
                <a:sym typeface="+mn-ea"/>
              </a:rPr>
              <a:t>“</a:t>
            </a:r>
            <a:r>
              <a:rPr lang="zh-CN" altLang="zh-CN" sz="2800" b="1" dirty="0">
                <a:solidFill>
                  <a:schemeClr val="accent6">
                    <a:lumMod val="10000"/>
                  </a:schemeClr>
                </a:solidFill>
                <a:sym typeface="+mn-ea"/>
              </a:rPr>
              <a:t>image_file_path</a:t>
            </a:r>
            <a:r>
              <a:rPr lang="en-US" altLang="zh-CN" sz="2800" b="1" dirty="0">
                <a:solidFill>
                  <a:schemeClr val="accent6">
                    <a:lumMod val="10000"/>
                  </a:schemeClr>
                </a:solidFill>
                <a:sym typeface="+mn-ea"/>
              </a:rPr>
              <a:t>”</a:t>
            </a:r>
            <a:r>
              <a:rPr lang="zh-CN" altLang="zh-CN" sz="2800" b="1" dirty="0">
                <a:solidFill>
                  <a:schemeClr val="accent6">
                    <a:lumMod val="10000"/>
                  </a:schemeClr>
                </a:solidFill>
                <a:sym typeface="+mn-ea"/>
              </a:rPr>
              <a:t>用于指定背景图片的路径</a:t>
            </a:r>
            <a:r>
              <a:rPr lang="zh-CN" altLang="en-US" sz="2800" b="1" dirty="0">
                <a:solidFill>
                  <a:schemeClr val="accent6">
                    <a:lumMod val="10000"/>
                  </a:schemeClr>
                </a:solidFill>
                <a:sym typeface="+mn-ea"/>
              </a:rPr>
              <a:t>。</a:t>
            </a:r>
            <a:endParaRPr lang="zh-CN" altLang="en-US" sz="2800" b="1" dirty="0">
              <a:solidFill>
                <a:schemeClr val="accent6">
                  <a:lumMod val="10000"/>
                </a:schemeClr>
              </a:solidFill>
              <a:sym typeface="+mn-ea"/>
            </a:endParaRPr>
          </a:p>
          <a:p>
            <a:pPr lvl="1">
              <a:lnSpc>
                <a:spcPct val="110000"/>
              </a:lnSpc>
              <a:spcBef>
                <a:spcPts val="0"/>
              </a:spcBef>
              <a:spcAft>
                <a:spcPts val="0"/>
              </a:spcAft>
              <a:buClr>
                <a:srgbClr val="FF0000"/>
              </a:buClr>
              <a:buFont typeface="Wingdings" panose="05000000000000000000" charset="0"/>
              <a:buChar char=""/>
            </a:pPr>
            <a:r>
              <a:rPr lang="en-US" altLang="zh-CN" b="1" dirty="0">
                <a:solidFill>
                  <a:schemeClr val="accent6">
                    <a:lumMod val="10000"/>
                  </a:schemeClr>
                </a:solidFill>
                <a:sym typeface="+mn-ea"/>
              </a:rPr>
              <a:t>“inherit”</a:t>
            </a:r>
            <a:r>
              <a:rPr lang="zh-CN" altLang="en-US" b="1" dirty="0">
                <a:solidFill>
                  <a:schemeClr val="accent6">
                    <a:lumMod val="10000"/>
                  </a:schemeClr>
                </a:solidFill>
                <a:sym typeface="+mn-ea"/>
              </a:rPr>
              <a:t>表示继承父元素的background-  </a:t>
            </a:r>
            <a:endParaRPr lang="zh-CN" altLang="en-US" b="1" dirty="0">
              <a:solidFill>
                <a:schemeClr val="accent6">
                  <a:lumMod val="10000"/>
                </a:schemeClr>
              </a:solidFill>
              <a:sym typeface="+mn-ea"/>
            </a:endParaRPr>
          </a:p>
          <a:p>
            <a:pPr marL="457200" lvl="1" indent="0">
              <a:lnSpc>
                <a:spcPct val="110000"/>
              </a:lnSpc>
              <a:spcBef>
                <a:spcPts val="0"/>
              </a:spcBef>
              <a:spcAft>
                <a:spcPts val="0"/>
              </a:spcAft>
              <a:buClr>
                <a:srgbClr val="FF0000"/>
              </a:buClr>
              <a:buFont typeface="Wingdings" panose="05000000000000000000" charset="0"/>
              <a:buNone/>
            </a:pPr>
            <a:r>
              <a:rPr lang="zh-CN" altLang="en-US" b="1" dirty="0">
                <a:solidFill>
                  <a:schemeClr val="accent6">
                    <a:lumMod val="10000"/>
                  </a:schemeClr>
                </a:solidFill>
                <a:sym typeface="+mn-ea"/>
              </a:rPr>
              <a:t>    image属性</a:t>
            </a:r>
            <a:r>
              <a:rPr lang="zh-CN" altLang="zh-CN" sz="2800" b="1" dirty="0">
                <a:solidFill>
                  <a:schemeClr val="accent6">
                    <a:lumMod val="10000"/>
                  </a:schemeClr>
                </a:solidFill>
              </a:rPr>
              <a:t>。</a:t>
            </a:r>
            <a:endParaRPr lang="zh-CN" altLang="zh-CN" sz="28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background-image</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2" name="对象 1"/>
          <p:cNvGraphicFramePr/>
          <p:nvPr/>
        </p:nvGraphicFramePr>
        <p:xfrm>
          <a:off x="46355" y="582930"/>
          <a:ext cx="6260465" cy="6245225"/>
        </p:xfrm>
        <a:graphic>
          <a:graphicData uri="http://schemas.openxmlformats.org/presentationml/2006/ole">
            <mc:AlternateContent xmlns:mc="http://schemas.openxmlformats.org/markup-compatibility/2006">
              <mc:Choice xmlns:v="urn:schemas-microsoft-com:vml" Requires="v">
                <p:oleObj spid="_x0000_s3" name="" r:id="rId1" imgW="8220075" imgH="4076700" progId="Paint.Picture">
                  <p:embed/>
                </p:oleObj>
              </mc:Choice>
              <mc:Fallback>
                <p:oleObj name="" r:id="rId1" imgW="8220075" imgH="4076700" progId="Paint.Picture">
                  <p:embed/>
                  <p:pic>
                    <p:nvPicPr>
                      <p:cNvPr id="0" name="图片 2"/>
                      <p:cNvPicPr/>
                      <p:nvPr/>
                    </p:nvPicPr>
                    <p:blipFill>
                      <a:blip r:embed="rId2"/>
                      <a:stretch>
                        <a:fillRect/>
                      </a:stretch>
                    </p:blipFill>
                    <p:spPr>
                      <a:xfrm>
                        <a:off x="46355" y="582930"/>
                        <a:ext cx="6260465" cy="6245225"/>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5500370" y="701675"/>
            <a:ext cx="3632200" cy="3930650"/>
          </a:xfrm>
          <a:prstGeom prst="rect">
            <a:avLst/>
          </a:prstGeom>
        </p:spPr>
      </p:pic>
      <p:sp>
        <p:nvSpPr>
          <p:cNvPr id="10" name="椭圆形标注 9"/>
          <p:cNvSpPr/>
          <p:nvPr/>
        </p:nvSpPr>
        <p:spPr>
          <a:xfrm>
            <a:off x="6200140" y="5162550"/>
            <a:ext cx="2932430" cy="1252855"/>
          </a:xfrm>
          <a:prstGeom prst="wedgeEllipseCallout">
            <a:avLst>
              <a:gd name="adj1" fmla="val 13030"/>
              <a:gd name="adj2" fmla="val -100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accent6">
                    <a:lumMod val="10000"/>
                  </a:schemeClr>
                </a:solidFill>
              </a:rPr>
              <a:t>当背景图片比元素小时，背景图片会在水平和垂直两个方向重复铺满整个元素。</a:t>
            </a:r>
            <a:endParaRPr lang="zh-CN" altLang="en-US" sz="1600" b="1">
              <a:solidFill>
                <a:schemeClr val="accent6">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3. background-repeat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在CSS代码中，使用 </a:t>
            </a:r>
            <a:r>
              <a:rPr sz="2800" b="1" dirty="0"/>
              <a:t>background-repeat属性可以对背景图片实现水平、垂直两个方面同时重复</a:t>
            </a:r>
            <a:r>
              <a:rPr lang="zh-CN" sz="2800" b="1" dirty="0"/>
              <a:t>或</a:t>
            </a:r>
            <a:r>
              <a:rPr sz="2800" b="1" dirty="0"/>
              <a:t>单方面重复</a:t>
            </a:r>
            <a:r>
              <a:rPr lang="zh-CN" sz="2800" b="1" dirty="0"/>
              <a:t>或</a:t>
            </a:r>
            <a:r>
              <a:rPr sz="2800" b="1" dirty="0"/>
              <a:t>不重复等设置</a:t>
            </a:r>
            <a:r>
              <a:rPr lang="zh-CN" altLang="en-US" sz="2800" b="1" dirty="0"/>
              <a:t>，设置语法如下：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background-repeat: repeat | repeat-x | repeat-y | </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no-repeat | inherit;</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r>
              <a:rPr sz="2600" b="1" dirty="0">
                <a:solidFill>
                  <a:schemeClr val="accent6">
                    <a:lumMod val="10000"/>
                  </a:schemeClr>
                </a:solidFill>
                <a:sym typeface="+mn-ea"/>
              </a:rPr>
              <a:t>background-repeat属性的各个值设置了背景图片是否重复以及在哪个方面重复</a:t>
            </a:r>
            <a:r>
              <a:rPr lang="zh-CN" sz="2600" b="1" dirty="0">
                <a:solidFill>
                  <a:schemeClr val="accent6">
                    <a:lumMod val="10000"/>
                  </a:schemeClr>
                </a:solidFill>
                <a:sym typeface="+mn-ea"/>
              </a:rPr>
              <a:t>。各个值的含义如下表所示：</a:t>
            </a:r>
            <a:endParaRPr lang="zh-CN" altLang="zh-CN" sz="26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graphicFrame>
        <p:nvGraphicFramePr>
          <p:cNvPr id="2" name="对象 1"/>
          <p:cNvGraphicFramePr/>
          <p:nvPr/>
        </p:nvGraphicFramePr>
        <p:xfrm>
          <a:off x="1631950" y="4660900"/>
          <a:ext cx="5772785" cy="2145030"/>
        </p:xfrm>
        <a:graphic>
          <a:graphicData uri="http://schemas.openxmlformats.org/presentationml/2006/ole">
            <mc:AlternateContent xmlns:mc="http://schemas.openxmlformats.org/markup-compatibility/2006">
              <mc:Choice xmlns:v="urn:schemas-microsoft-com:vml" Requires="v">
                <p:oleObj spid="_x0000_s3" name="" r:id="rId1" imgW="6400800" imgH="2324100" progId="Paint.Picture">
                  <p:embed/>
                </p:oleObj>
              </mc:Choice>
              <mc:Fallback>
                <p:oleObj name="" r:id="rId1" imgW="6400800" imgH="2324100" progId="Paint.Picture">
                  <p:embed/>
                  <p:pic>
                    <p:nvPicPr>
                      <p:cNvPr id="0" name="图片 2"/>
                      <p:cNvPicPr/>
                      <p:nvPr/>
                    </p:nvPicPr>
                    <p:blipFill>
                      <a:blip r:embed="rId2"/>
                      <a:stretch>
                        <a:fillRect/>
                      </a:stretch>
                    </p:blipFill>
                    <p:spPr>
                      <a:xfrm>
                        <a:off x="1631950" y="4660900"/>
                        <a:ext cx="5772785" cy="214503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6985" y="448310"/>
          <a:ext cx="8693785" cy="6403340"/>
        </p:xfrm>
        <a:graphic>
          <a:graphicData uri="http://schemas.openxmlformats.org/presentationml/2006/ole">
            <mc:AlternateContent xmlns:mc="http://schemas.openxmlformats.org/markup-compatibility/2006">
              <mc:Choice xmlns:v="urn:schemas-microsoft-com:vml" Requires="v">
                <p:oleObj spid="_x0000_s7" name="" r:id="rId1" imgW="8686800" imgH="6381750" progId="Paint.Picture">
                  <p:embed/>
                </p:oleObj>
              </mc:Choice>
              <mc:Fallback>
                <p:oleObj name="" r:id="rId1" imgW="8686800" imgH="6381750" progId="Paint.Picture">
                  <p:embed/>
                  <p:pic>
                    <p:nvPicPr>
                      <p:cNvPr id="0" name="图片 6"/>
                      <p:cNvPicPr/>
                      <p:nvPr/>
                    </p:nvPicPr>
                    <p:blipFill>
                      <a:blip r:embed="rId2"/>
                      <a:stretch>
                        <a:fillRect/>
                      </a:stretch>
                    </p:blipFill>
                    <p:spPr>
                      <a:xfrm>
                        <a:off x="-6985" y="448310"/>
                        <a:ext cx="8693785" cy="640334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background-repeat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5249545" y="1611630"/>
            <a:ext cx="3747135" cy="4076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4. background-position</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背景图片默认从左上角开始显示的，在</a:t>
            </a:r>
            <a:r>
              <a:rPr lang="en-US" altLang="zh-CN" sz="2800" b="1" dirty="0"/>
              <a:t>css</a:t>
            </a:r>
            <a:r>
              <a:rPr lang="zh-CN" altLang="zh-CN" sz="2800" b="1" dirty="0"/>
              <a:t>中</a:t>
            </a:r>
            <a:r>
              <a:rPr lang="zh-CN" altLang="en-US" sz="2800" b="1" dirty="0"/>
              <a:t>使用</a:t>
            </a:r>
            <a:r>
              <a:rPr sz="2800" b="1" dirty="0"/>
              <a:t>background-</a:t>
            </a:r>
            <a:r>
              <a:rPr lang="en-US" altLang="zh-CN" sz="2800" b="1" dirty="0"/>
              <a:t>postion</a:t>
            </a:r>
            <a:r>
              <a:rPr sz="2800" b="1" dirty="0"/>
              <a:t>属性可以</a:t>
            </a:r>
            <a:r>
              <a:rPr lang="zh-CN" sz="2800" b="1" dirty="0"/>
              <a:t>修改背景图片开始显示的位置</a:t>
            </a:r>
            <a:r>
              <a:rPr lang="zh-CN" altLang="en-US" sz="2800" b="1" dirty="0"/>
              <a:t>，设置语法如下：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background-position: 表示位置的关键字 | x% y% |  </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xpos ypos;</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r>
              <a:rPr sz="2600" b="1" dirty="0">
                <a:solidFill>
                  <a:schemeClr val="accent6">
                    <a:lumMod val="10000"/>
                  </a:schemeClr>
                </a:solidFill>
                <a:sym typeface="+mn-ea"/>
              </a:rPr>
              <a:t>两个属性值之间使用空格分隔。可以使用表示上、下、左、中、右方向的关键字来表示背景图片的位置以及相对于0 0或0% 0%顶点的水平和垂直两个方向上的偏移量来表示背景图片位置，各个属性值的具体用法见下</a:t>
            </a:r>
            <a:r>
              <a:rPr lang="zh-CN" sz="2600" b="1" dirty="0">
                <a:solidFill>
                  <a:schemeClr val="accent6">
                    <a:lumMod val="10000"/>
                  </a:schemeClr>
                </a:solidFill>
                <a:sym typeface="+mn-ea"/>
              </a:rPr>
              <a:t>一页的</a:t>
            </a:r>
            <a:r>
              <a:rPr lang="en-US" altLang="zh-CN" sz="2600" b="1" dirty="0">
                <a:solidFill>
                  <a:schemeClr val="accent6">
                    <a:lumMod val="10000"/>
                  </a:schemeClr>
                </a:solidFill>
                <a:sym typeface="+mn-ea"/>
              </a:rPr>
              <a:t>background-position</a:t>
            </a:r>
            <a:r>
              <a:rPr lang="zh-CN" altLang="zh-CN" sz="2600" b="1" dirty="0">
                <a:solidFill>
                  <a:schemeClr val="accent6">
                    <a:lumMod val="10000"/>
                  </a:schemeClr>
                </a:solidFill>
                <a:sym typeface="+mn-ea"/>
              </a:rPr>
              <a:t>属性值</a:t>
            </a:r>
            <a:r>
              <a:rPr sz="2600" b="1" dirty="0">
                <a:solidFill>
                  <a:schemeClr val="accent6">
                    <a:lumMod val="10000"/>
                  </a:schemeClr>
                </a:solidFill>
                <a:sym typeface="+mn-ea"/>
              </a:rPr>
              <a:t>表</a:t>
            </a:r>
            <a:endParaRPr lang="zh-CN" altLang="zh-CN" sz="26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43840" y="27940"/>
          <a:ext cx="8517890" cy="6802120"/>
        </p:xfrm>
        <a:graphic>
          <a:graphicData uri="http://schemas.openxmlformats.org/presentationml/2006/ole">
            <mc:AlternateContent xmlns:mc="http://schemas.openxmlformats.org/markup-compatibility/2006">
              <mc:Choice xmlns:v="urn:schemas-microsoft-com:vml" Requires="v">
                <p:oleObj spid="_x0000_s3" name="" r:id="rId1" imgW="8420100" imgH="7658100" progId="Paint.Picture">
                  <p:embed/>
                </p:oleObj>
              </mc:Choice>
              <mc:Fallback>
                <p:oleObj name="" r:id="rId1" imgW="8420100" imgH="7658100" progId="Paint.Picture">
                  <p:embed/>
                  <p:pic>
                    <p:nvPicPr>
                      <p:cNvPr id="0" name="图片 2"/>
                      <p:cNvPicPr/>
                      <p:nvPr/>
                    </p:nvPicPr>
                    <p:blipFill>
                      <a:blip r:embed="rId2"/>
                      <a:stretch>
                        <a:fillRect/>
                      </a:stretch>
                    </p:blipFill>
                    <p:spPr>
                      <a:xfrm>
                        <a:off x="243840" y="27940"/>
                        <a:ext cx="8517890" cy="6802120"/>
                      </a:xfrm>
                      <a:prstGeom prst="rect">
                        <a:avLst/>
                      </a:prstGeom>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1. color</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spcAft>
                <a:spcPct val="10000"/>
              </a:spcAft>
              <a:buClr>
                <a:srgbClr val="FF0000"/>
              </a:buClr>
              <a:buFont typeface="Arial" panose="020B0604020202020204" pitchFamily="34" charset="0"/>
              <a:buChar char="•"/>
            </a:pPr>
            <a:r>
              <a:rPr lang="zh-CN" altLang="en-US" sz="2800" b="1" dirty="0"/>
              <a:t>在CSS代码中，使用color属性设置文本颜色，设置语法如下：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color:颜色英文单词|颜色的十六进制数|颜色的rgb值|inherit;</a:t>
            </a:r>
            <a:endParaRPr lang="zh-CN" altLang="en-US" sz="2800" b="1" dirty="0"/>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zh-CN" altLang="en-US" sz="2400" b="1" dirty="0">
                <a:solidFill>
                  <a:schemeClr val="accent6">
                    <a:lumMod val="10000"/>
                  </a:schemeClr>
                </a:solidFill>
              </a:rPr>
              <a:t>rgb使用：</a:t>
            </a:r>
            <a:r>
              <a:rPr lang="en-US" altLang="zh-CN" sz="2400" b="1" dirty="0">
                <a:solidFill>
                  <a:schemeClr val="accent6">
                    <a:lumMod val="10000"/>
                  </a:schemeClr>
                </a:solidFill>
              </a:rPr>
              <a:t>rgb(num,num,num)</a:t>
            </a:r>
            <a:r>
              <a:rPr lang="zh-CN" altLang="zh-CN" sz="2400" b="1" dirty="0">
                <a:solidFill>
                  <a:schemeClr val="accent6">
                    <a:lumMod val="10000"/>
                  </a:schemeClr>
                </a:solidFill>
              </a:rPr>
              <a:t>格式来表示颜色，其</a:t>
            </a:r>
            <a:r>
              <a:rPr lang="zh-CN" altLang="en-US" sz="2400" b="1" dirty="0">
                <a:solidFill>
                  <a:schemeClr val="accent6">
                    <a:lumMod val="10000"/>
                  </a:schemeClr>
                </a:solidFill>
              </a:rPr>
              <a:t>中r代表红色，g代表绿色，b代表蓝色，小括号里的3个num分别代表红色、绿色和蓝色的取值，每个num的取值范围都是0~255，各个num用“，”隔开。</a:t>
            </a:r>
            <a:endParaRPr lang="zh-CN" altLang="en-US" sz="24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zh-CN" altLang="en-US" sz="2400" b="1" dirty="0">
                <a:solidFill>
                  <a:schemeClr val="accent6">
                    <a:lumMod val="10000"/>
                  </a:schemeClr>
                </a:solidFill>
                <a:sym typeface="+mn-ea"/>
              </a:rPr>
              <a:t>颜色的十六进制数表示法：分别使用两位十六进制数来表示</a:t>
            </a:r>
            <a:endParaRPr lang="zh-CN" altLang="en-US" sz="2400" b="1" dirty="0">
              <a:solidFill>
                <a:schemeClr val="accent6">
                  <a:lumMod val="10000"/>
                </a:schemeClr>
              </a:solidFill>
              <a:sym typeface="+mn-ea"/>
            </a:endParaRPr>
          </a:p>
          <a:p>
            <a:pPr marL="457200" lvl="1" indent="0">
              <a:lnSpc>
                <a:spcPct val="110000"/>
              </a:lnSpc>
              <a:spcBef>
                <a:spcPts val="0"/>
              </a:spcBef>
              <a:spcAft>
                <a:spcPts val="0"/>
              </a:spcAft>
              <a:buClr>
                <a:srgbClr val="FF0000"/>
              </a:buClr>
              <a:buFont typeface="Wingdings" panose="05000000000000000000" charset="0"/>
              <a:buNone/>
            </a:pPr>
            <a:r>
              <a:rPr lang="zh-CN" altLang="en-US" sz="2400" b="1" dirty="0">
                <a:solidFill>
                  <a:schemeClr val="accent6">
                    <a:lumMod val="10000"/>
                  </a:schemeClr>
                </a:solidFill>
                <a:sym typeface="+mn-ea"/>
              </a:rPr>
              <a:t>  r、g和b三种颜色，同时在这个十六进制数前面添加</a:t>
            </a:r>
            <a:r>
              <a:rPr lang="en-US" altLang="zh-CN" sz="2400" b="1" dirty="0">
                <a:solidFill>
                  <a:schemeClr val="accent6">
                    <a:lumMod val="10000"/>
                  </a:schemeClr>
                </a:solidFill>
                <a:sym typeface="+mn-ea"/>
              </a:rPr>
              <a:t>”#”</a:t>
            </a:r>
            <a:r>
              <a:rPr lang="zh-CN" altLang="en-US" sz="2400" b="1" dirty="0">
                <a:solidFill>
                  <a:schemeClr val="accent6">
                    <a:lumMod val="10000"/>
                  </a:schemeClr>
                </a:solidFill>
                <a:sym typeface="+mn-ea"/>
              </a:rPr>
              <a:t>作为  </a:t>
            </a:r>
            <a:endParaRPr lang="zh-CN" altLang="en-US" sz="24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r>
              <a:rPr lang="zh-CN" altLang="en-US" sz="2400" b="1" dirty="0">
                <a:solidFill>
                  <a:schemeClr val="accent6">
                    <a:lumMod val="10000"/>
                  </a:schemeClr>
                </a:solidFill>
                <a:sym typeface="+mn-ea"/>
              </a:rPr>
              <a:t>  颜色值的标识。当每种颜色对应的十六进制数相同时，可以将</a:t>
            </a:r>
            <a:endParaRPr lang="zh-CN" altLang="en-US" sz="24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r>
              <a:rPr lang="zh-CN" altLang="en-US" sz="2400" b="1" dirty="0">
                <a:solidFill>
                  <a:schemeClr val="accent6">
                    <a:lumMod val="10000"/>
                  </a:schemeClr>
                </a:solidFill>
                <a:sym typeface="+mn-ea"/>
              </a:rPr>
              <a:t>  六位十六进制数简写为三位十六进制数，例如：</a:t>
            </a:r>
            <a:r>
              <a:rPr lang="en-US" altLang="zh-CN" sz="2400" b="1" dirty="0">
                <a:solidFill>
                  <a:schemeClr val="accent6">
                    <a:lumMod val="10000"/>
                  </a:schemeClr>
                </a:solidFill>
                <a:sym typeface="+mn-ea"/>
              </a:rPr>
              <a:t>#ffee00</a:t>
            </a:r>
            <a:r>
              <a:rPr lang="zh-CN" altLang="zh-CN" sz="2400" b="1" dirty="0">
                <a:solidFill>
                  <a:schemeClr val="accent6">
                    <a:lumMod val="10000"/>
                  </a:schemeClr>
                </a:solidFill>
                <a:sym typeface="+mn-ea"/>
              </a:rPr>
              <a:t>可</a:t>
            </a:r>
            <a:endParaRPr lang="zh-CN" altLang="zh-CN" sz="24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r>
              <a:rPr lang="zh-CN" altLang="zh-CN" sz="2400" b="1" dirty="0">
                <a:solidFill>
                  <a:schemeClr val="accent6">
                    <a:lumMod val="10000"/>
                  </a:schemeClr>
                </a:solidFill>
                <a:sym typeface="+mn-ea"/>
              </a:rPr>
              <a:t>  简写为：</a:t>
            </a:r>
            <a:r>
              <a:rPr lang="en-US" altLang="zh-CN" sz="2400" b="1" dirty="0">
                <a:solidFill>
                  <a:schemeClr val="accent6">
                    <a:lumMod val="10000"/>
                  </a:schemeClr>
                </a:solidFill>
                <a:sym typeface="+mn-ea"/>
              </a:rPr>
              <a:t>#fe0</a:t>
            </a:r>
            <a:r>
              <a:rPr lang="zh-CN" altLang="en-US" sz="2400" b="1" dirty="0">
                <a:solidFill>
                  <a:schemeClr val="accent6">
                    <a:lumMod val="10000"/>
                  </a:schemeClr>
                </a:solidFill>
                <a:sym typeface="+mn-ea"/>
              </a:rPr>
              <a:t>。</a:t>
            </a:r>
            <a:endParaRPr lang="zh-CN" altLang="en-US" sz="24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400" b="1" dirty="0">
                <a:solidFill>
                  <a:schemeClr val="accent6">
                    <a:lumMod val="10000"/>
                  </a:schemeClr>
                </a:solidFill>
              </a:rPr>
              <a:t>inherit</a:t>
            </a:r>
            <a:r>
              <a:rPr lang="zh-CN" altLang="en-US" sz="2400" b="1" dirty="0">
                <a:solidFill>
                  <a:schemeClr val="accent6">
                    <a:lumMod val="10000"/>
                  </a:schemeClr>
                </a:solidFill>
              </a:rPr>
              <a:t>：表示继承父元素的颜色。</a:t>
            </a:r>
            <a:endParaRPr lang="zh-CN" altLang="en-US" sz="2400" b="1" dirty="0">
              <a:solidFill>
                <a:schemeClr val="accent6">
                  <a:lumMod val="10000"/>
                </a:schemeClr>
              </a:solidFill>
            </a:endParaRPr>
          </a:p>
        </p:txBody>
      </p:sp>
      <p:sp>
        <p:nvSpPr>
          <p:cNvPr id="2" name="椭圆形标注 1"/>
          <p:cNvSpPr/>
          <p:nvPr/>
        </p:nvSpPr>
        <p:spPr>
          <a:xfrm>
            <a:off x="3584575" y="2156460"/>
            <a:ext cx="3428365" cy="611505"/>
          </a:xfrm>
          <a:prstGeom prst="wedgeEllipseCallout">
            <a:avLst>
              <a:gd name="adj1" fmla="val 51463"/>
              <a:gd name="adj2" fmla="val -57476"/>
            </a:avLst>
          </a:prstGeom>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accent6">
                    <a:lumMod val="10000"/>
                  </a:schemeClr>
                </a:solidFill>
              </a:rPr>
              <a:t>CSS3</a:t>
            </a:r>
            <a:r>
              <a:rPr lang="zh-CN" altLang="en-US" b="1">
                <a:solidFill>
                  <a:schemeClr val="accent6">
                    <a:lumMod val="10000"/>
                  </a:schemeClr>
                </a:solidFill>
              </a:rPr>
              <a:t>还可以设置</a:t>
            </a:r>
            <a:r>
              <a:rPr lang="en-US" altLang="zh-CN" b="1">
                <a:solidFill>
                  <a:srgbClr val="FF0000"/>
                </a:solidFill>
              </a:rPr>
              <a:t>rgba</a:t>
            </a:r>
            <a:r>
              <a:rPr lang="zh-CN" altLang="en-US" b="1">
                <a:solidFill>
                  <a:schemeClr val="accent6">
                    <a:lumMod val="10000"/>
                  </a:schemeClr>
                </a:solidFill>
              </a:rPr>
              <a:t>值</a:t>
            </a:r>
            <a:endParaRPr lang="zh-CN" altLang="en-US" b="1">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background-postion</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graphicFrame>
        <p:nvGraphicFramePr>
          <p:cNvPr id="2" name="对象 1"/>
          <p:cNvGraphicFramePr/>
          <p:nvPr/>
        </p:nvGraphicFramePr>
        <p:xfrm>
          <a:off x="12065" y="455930"/>
          <a:ext cx="7729220" cy="6388100"/>
        </p:xfrm>
        <a:graphic>
          <a:graphicData uri="http://schemas.openxmlformats.org/presentationml/2006/ole">
            <mc:AlternateContent xmlns:mc="http://schemas.openxmlformats.org/markup-compatibility/2006">
              <mc:Choice xmlns:v="urn:schemas-microsoft-com:vml" Requires="v">
                <p:oleObj spid="_x0000_s3" name="" r:id="rId1" imgW="8667750" imgH="7934325" progId="Paint.Picture">
                  <p:embed/>
                </p:oleObj>
              </mc:Choice>
              <mc:Fallback>
                <p:oleObj name="" r:id="rId1" imgW="8667750" imgH="7934325" progId="Paint.Picture">
                  <p:embed/>
                  <p:pic>
                    <p:nvPicPr>
                      <p:cNvPr id="0" name="图片 2"/>
                      <p:cNvPicPr/>
                      <p:nvPr/>
                    </p:nvPicPr>
                    <p:blipFill>
                      <a:blip r:embed="rId2"/>
                      <a:stretch>
                        <a:fillRect/>
                      </a:stretch>
                    </p:blipFill>
                    <p:spPr>
                      <a:xfrm>
                        <a:off x="12065" y="455930"/>
                        <a:ext cx="7729220" cy="638810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5504180" y="1407160"/>
            <a:ext cx="3531235" cy="42437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5. background-attachment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zh-CN" altLang="en-US" sz="2800" b="1" dirty="0"/>
              <a:t>默认情况下，背景图片会随页面的滚动条滚动而滚动。在CSS代码中，可使用 </a:t>
            </a:r>
            <a:r>
              <a:rPr sz="2800" b="1" dirty="0"/>
              <a:t>background-</a:t>
            </a:r>
            <a:r>
              <a:rPr lang="en-US" altLang="zh-CN" sz="2800" b="1" dirty="0"/>
              <a:t>attachment</a:t>
            </a:r>
            <a:r>
              <a:rPr sz="2800" b="1" dirty="0"/>
              <a:t>属性可</a:t>
            </a:r>
            <a:r>
              <a:rPr lang="zh-CN" sz="2800" b="1" dirty="0"/>
              <a:t>修改这种默认特性</a:t>
            </a:r>
            <a:r>
              <a:rPr lang="zh-CN" altLang="en-US" sz="2800" b="1" dirty="0"/>
              <a:t>，设置语法如下：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background-attachment: scroll | fixed | inherit;</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r>
              <a:rPr lang="zh-CN" sz="2600" b="1" dirty="0">
                <a:solidFill>
                  <a:schemeClr val="accent6">
                    <a:lumMod val="10000"/>
                  </a:schemeClr>
                </a:solidFill>
                <a:sym typeface="+mn-ea"/>
              </a:rPr>
              <a:t>各个属性值的含义如下表所示：</a:t>
            </a:r>
            <a:endParaRPr lang="zh-CN" altLang="zh-CN" sz="26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graphicFrame>
        <p:nvGraphicFramePr>
          <p:cNvPr id="4" name="对象 3"/>
          <p:cNvGraphicFramePr/>
          <p:nvPr/>
        </p:nvGraphicFramePr>
        <p:xfrm>
          <a:off x="916305" y="3930650"/>
          <a:ext cx="6858635" cy="1868805"/>
        </p:xfrm>
        <a:graphic>
          <a:graphicData uri="http://schemas.openxmlformats.org/presentationml/2006/ole">
            <mc:AlternateContent xmlns:mc="http://schemas.openxmlformats.org/markup-compatibility/2006">
              <mc:Choice xmlns:v="urn:schemas-microsoft-com:vml" Requires="v">
                <p:oleObj spid="_x0000_s5" name="" r:id="rId1" imgW="7305675" imgH="1514475" progId="Paint.Picture">
                  <p:embed/>
                </p:oleObj>
              </mc:Choice>
              <mc:Fallback>
                <p:oleObj name="" r:id="rId1" imgW="7305675" imgH="1514475" progId="Paint.Picture">
                  <p:embed/>
                  <p:pic>
                    <p:nvPicPr>
                      <p:cNvPr id="0" name="图片 4"/>
                      <p:cNvPicPr/>
                      <p:nvPr/>
                    </p:nvPicPr>
                    <p:blipFill>
                      <a:blip r:embed="rId2"/>
                      <a:stretch>
                        <a:fillRect/>
                      </a:stretch>
                    </p:blipFill>
                    <p:spPr>
                      <a:xfrm>
                        <a:off x="916305" y="3930650"/>
                        <a:ext cx="6858635" cy="1868805"/>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57150" y="504825"/>
          <a:ext cx="6783070" cy="6292215"/>
        </p:xfrm>
        <a:graphic>
          <a:graphicData uri="http://schemas.openxmlformats.org/presentationml/2006/ole">
            <mc:AlternateContent xmlns:mc="http://schemas.openxmlformats.org/markup-compatibility/2006">
              <mc:Choice xmlns:v="urn:schemas-microsoft-com:vml" Requires="v">
                <p:oleObj spid="_x0000_s3" name="" r:id="rId1" imgW="8134350" imgH="5448300" progId="Paint.Picture">
                  <p:embed/>
                </p:oleObj>
              </mc:Choice>
              <mc:Fallback>
                <p:oleObj name="" r:id="rId1" imgW="8134350" imgH="5448300" progId="Paint.Picture">
                  <p:embed/>
                  <p:pic>
                    <p:nvPicPr>
                      <p:cNvPr id="0" name="图片 2"/>
                      <p:cNvPicPr/>
                      <p:nvPr/>
                    </p:nvPicPr>
                    <p:blipFill>
                      <a:blip r:embed="rId2"/>
                      <a:stretch>
                        <a:fillRect/>
                      </a:stretch>
                    </p:blipFill>
                    <p:spPr>
                      <a:xfrm>
                        <a:off x="57150" y="504825"/>
                        <a:ext cx="6783070" cy="6292215"/>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background-repeat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6" name="图片 5"/>
          <p:cNvPicPr>
            <a:picLocks noChangeAspect="1"/>
          </p:cNvPicPr>
          <p:nvPr/>
        </p:nvPicPr>
        <p:blipFill>
          <a:blip r:embed="rId3"/>
          <a:stretch>
            <a:fillRect/>
          </a:stretch>
        </p:blipFill>
        <p:spPr>
          <a:xfrm>
            <a:off x="5586095" y="730885"/>
            <a:ext cx="3557905" cy="2270760"/>
          </a:xfrm>
          <a:prstGeom prst="rect">
            <a:avLst/>
          </a:prstGeom>
        </p:spPr>
      </p:pic>
      <p:pic>
        <p:nvPicPr>
          <p:cNvPr id="7" name="图片 6"/>
          <p:cNvPicPr>
            <a:picLocks noChangeAspect="1"/>
          </p:cNvPicPr>
          <p:nvPr/>
        </p:nvPicPr>
        <p:blipFill>
          <a:blip r:embed="rId4"/>
          <a:stretch>
            <a:fillRect/>
          </a:stretch>
        </p:blipFill>
        <p:spPr>
          <a:xfrm>
            <a:off x="5586095" y="3201670"/>
            <a:ext cx="3557905" cy="22707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6. background</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718820"/>
            <a:ext cx="9144635" cy="5516245"/>
          </a:xfrm>
        </p:spPr>
        <p:txBody>
          <a:bodyPr/>
          <a:p>
            <a:pPr>
              <a:lnSpc>
                <a:spcPct val="120000"/>
              </a:lnSpc>
              <a:spcBef>
                <a:spcPts val="0"/>
              </a:spcBef>
              <a:spcAft>
                <a:spcPts val="0"/>
              </a:spcAft>
              <a:buClr>
                <a:srgbClr val="FF0000"/>
              </a:buClr>
              <a:buFont typeface="Arial" panose="020B0604020202020204" pitchFamily="34" charset="0"/>
              <a:buChar char="•"/>
            </a:pPr>
            <a:r>
              <a:rPr lang="en-US" altLang="zh-CN" sz="2800" b="1" dirty="0"/>
              <a:t>background</a:t>
            </a:r>
            <a:r>
              <a:rPr lang="zh-CN" altLang="en-US" sz="2800" b="1" dirty="0"/>
              <a:t>属性是背景属性的简写属性，</a:t>
            </a:r>
            <a:r>
              <a:rPr sz="2800" b="1" dirty="0"/>
              <a:t>使用background</a:t>
            </a:r>
            <a:r>
              <a:rPr lang="zh-CN" sz="2800" b="1" dirty="0"/>
              <a:t>属性可以在一行代码中</a:t>
            </a:r>
            <a:r>
              <a:rPr sz="2800" b="1" dirty="0"/>
              <a:t>设置</a:t>
            </a:r>
            <a:r>
              <a:rPr lang="zh-CN" sz="2800" b="1" dirty="0"/>
              <a:t>多个背景</a:t>
            </a:r>
            <a:r>
              <a:rPr sz="2800" b="1" dirty="0"/>
              <a:t>样式</a:t>
            </a:r>
            <a:r>
              <a:rPr lang="zh-CN" altLang="en-US" sz="2800" b="1" dirty="0"/>
              <a:t>，设置语法如下：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 background-color|background-</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image[|background-position| </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background-repeat | background- </a:t>
            </a:r>
            <a:endParaRPr lang="zh-CN" altLang="en-US" sz="2400" b="1" dirty="0">
              <a:solidFill>
                <a:schemeClr val="accent6">
                  <a:lumMod val="10000"/>
                </a:schemeClr>
              </a:solidFill>
              <a:sym typeface="+mn-ea"/>
            </a:endParaRPr>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attachment];</a:t>
            </a:r>
            <a:endParaRPr lang="zh-CN" altLang="en-US" sz="2800" b="1" dirty="0"/>
          </a:p>
          <a:p>
            <a:pPr>
              <a:spcAft>
                <a:spcPct val="10000"/>
              </a:spcAft>
              <a:buClr>
                <a:srgbClr val="FF0000"/>
              </a:buClr>
              <a:buFont typeface="Arial" panose="020B0604020202020204" pitchFamily="34" charset="0"/>
              <a:buChar char="•"/>
            </a:pPr>
            <a:r>
              <a:rPr lang="zh-CN" altLang="en-US" sz="2800" b="1" dirty="0">
                <a:sym typeface="+mn-ea"/>
              </a:rPr>
              <a:t>语法说明：</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r>
              <a:rPr lang="zh-CN" sz="2600" b="1" dirty="0">
                <a:solidFill>
                  <a:schemeClr val="accent6">
                    <a:lumMod val="10000"/>
                  </a:schemeClr>
                </a:solidFill>
                <a:sym typeface="+mn-ea"/>
              </a:rPr>
              <a:t>各个属性值之间使用空格分隔，background必须有背景颜色或者背景图片，其余参数是可选参数，有需要就使用。</a:t>
            </a:r>
            <a:endParaRPr lang="en-US" altLang="zh-CN" sz="2600" b="1" dirty="0">
              <a:solidFill>
                <a:schemeClr val="accent6">
                  <a:lumMod val="10000"/>
                </a:schemeClr>
              </a:solidFill>
              <a:sym typeface="+mn-ea"/>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39370" y="582930"/>
          <a:ext cx="7190105" cy="6172835"/>
        </p:xfrm>
        <a:graphic>
          <a:graphicData uri="http://schemas.openxmlformats.org/presentationml/2006/ole">
            <mc:AlternateContent xmlns:mc="http://schemas.openxmlformats.org/markup-compatibility/2006">
              <mc:Choice xmlns:v="urn:schemas-microsoft-com:vml" Requires="v">
                <p:oleObj spid="_x0000_s7" name="" r:id="rId1" imgW="9305925" imgH="5000625" progId="Paint.Picture">
                  <p:embed/>
                </p:oleObj>
              </mc:Choice>
              <mc:Fallback>
                <p:oleObj name="" r:id="rId1" imgW="9305925" imgH="5000625" progId="Paint.Picture">
                  <p:embed/>
                  <p:pic>
                    <p:nvPicPr>
                      <p:cNvPr id="0" name="图片 6"/>
                      <p:cNvPicPr/>
                      <p:nvPr/>
                    </p:nvPicPr>
                    <p:blipFill>
                      <a:blip r:embed="rId2"/>
                      <a:stretch>
                        <a:fillRect/>
                      </a:stretch>
                    </p:blipFill>
                    <p:spPr>
                      <a:xfrm>
                        <a:off x="39370" y="582930"/>
                        <a:ext cx="7190105" cy="6172835"/>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background</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5458460" y="3187065"/>
            <a:ext cx="3685540" cy="259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8" name="内容占位符 403457"/>
          <p:cNvSpPr>
            <a:spLocks noGrp="1"/>
          </p:cNvSpPr>
          <p:nvPr>
            <p:ph idx="1"/>
          </p:nvPr>
        </p:nvSpPr>
        <p:spPr>
          <a:xfrm>
            <a:off x="0" y="819785"/>
            <a:ext cx="8991600" cy="4609465"/>
          </a:xfrm>
        </p:spPr>
        <p:txBody>
          <a:bodyPr anchor="t"/>
          <a:p>
            <a:pPr>
              <a:lnSpc>
                <a:spcPct val="120000"/>
              </a:lnSpc>
              <a:spcBef>
                <a:spcPts val="0"/>
              </a:spcBef>
              <a:buClr>
                <a:srgbClr val="FF0000"/>
              </a:buClr>
              <a:buFont typeface="Arial" panose="020B0604020202020204" pitchFamily="34" charset="0"/>
              <a:buChar char="•"/>
            </a:pPr>
            <a:r>
              <a:rPr lang="en-US" altLang="zh-CN" sz="3000" b="1" dirty="0">
                <a:solidFill>
                  <a:schemeClr val="tx1"/>
                </a:solidFill>
                <a:effectLst/>
              </a:rPr>
              <a:t>CSS</a:t>
            </a:r>
            <a:r>
              <a:rPr lang="zh-CN" altLang="en-US" sz="3000" b="1" dirty="0">
                <a:solidFill>
                  <a:schemeClr val="tx1"/>
                </a:solidFill>
                <a:effectLst/>
              </a:rPr>
              <a:t>属性</a:t>
            </a:r>
            <a:r>
              <a:rPr lang="zh-CN" altLang="en-US" sz="3000" b="1" dirty="0">
                <a:solidFill>
                  <a:schemeClr val="tx1"/>
                </a:solidFill>
                <a:effectLst/>
              </a:rPr>
              <a:t>display规定元素应该生成的类型。通过display可以将block块级元素、inline行内元素以及inline-block行内块元素相互转化，改变元素的显示方式。</a:t>
            </a:r>
            <a:endParaRPr lang="zh-CN" altLang="en-US" sz="3000" b="1" dirty="0">
              <a:solidFill>
                <a:schemeClr val="tx1"/>
              </a:solidFill>
              <a:effectLst/>
            </a:endParaRPr>
          </a:p>
          <a:p>
            <a:pPr>
              <a:lnSpc>
                <a:spcPct val="120000"/>
              </a:lnSpc>
              <a:spcBef>
                <a:spcPts val="0"/>
              </a:spcBef>
              <a:buClr>
                <a:srgbClr val="FF0000"/>
              </a:buClr>
              <a:buFont typeface="Arial" panose="020B0604020202020204" pitchFamily="34" charset="0"/>
              <a:buChar char="•"/>
            </a:pPr>
            <a:r>
              <a:rPr lang="en-US" altLang="zh-CN" sz="3000" b="1" dirty="0">
                <a:solidFill>
                  <a:schemeClr val="tx1"/>
                </a:solidFill>
                <a:effectLst/>
              </a:rPr>
              <a:t>display</a:t>
            </a:r>
            <a:r>
              <a:rPr lang="zh-CN" altLang="zh-CN" sz="3000" b="1" dirty="0">
                <a:solidFill>
                  <a:schemeClr val="tx1"/>
                </a:solidFill>
                <a:effectLst/>
              </a:rPr>
              <a:t>属性可取多种值，</a:t>
            </a:r>
            <a:r>
              <a:rPr lang="zh-CN" altLang="en-US" sz="3000" b="1" dirty="0">
                <a:solidFill>
                  <a:schemeClr val="tx1"/>
                </a:solidFill>
                <a:effectLst/>
              </a:rPr>
              <a:t>常用的display属性值如下表所示：</a:t>
            </a:r>
            <a:endParaRPr lang="zh-CN" altLang="en-US" sz="3000" b="1" dirty="0">
              <a:solidFill>
                <a:schemeClr val="tx1"/>
              </a:solidFill>
              <a:effectLst/>
            </a:endParaRPr>
          </a:p>
          <a:p>
            <a:pPr marL="457200" lvl="1" indent="0">
              <a:buClr>
                <a:srgbClr val="FF0000"/>
              </a:buClr>
              <a:buFont typeface="Wingdings" panose="05000000000000000000" charset="0"/>
              <a:buNone/>
            </a:pPr>
            <a:endParaRPr lang="zh-CN" altLang="en-US" b="1" dirty="0">
              <a:solidFill>
                <a:schemeClr val="accent6">
                  <a:lumMod val="10000"/>
                </a:schemeClr>
              </a:solidFill>
              <a:effectLst/>
            </a:endParaRPr>
          </a:p>
          <a:p>
            <a:pPr lvl="1">
              <a:buClr>
                <a:srgbClr val="FF0000"/>
              </a:buClr>
              <a:buFont typeface="Wingdings" panose="05000000000000000000" charset="0"/>
              <a:buChar char=""/>
            </a:pPr>
            <a:endParaRPr lang="zh-CN" altLang="en-US" b="1" dirty="0">
              <a:solidFill>
                <a:schemeClr val="accent6">
                  <a:lumMod val="10000"/>
                </a:schemeClr>
              </a:solidFill>
              <a:effectLst/>
            </a:endParaRPr>
          </a:p>
          <a:p>
            <a:pPr lvl="1">
              <a:buClr>
                <a:srgbClr val="FF0000"/>
              </a:buClr>
              <a:buFont typeface="Wingdings" panose="05000000000000000000" charset="0"/>
              <a:buChar char=""/>
            </a:pPr>
            <a:endParaRPr lang="zh-CN" altLang="en-US" b="1" dirty="0">
              <a:solidFill>
                <a:schemeClr val="accent6">
                  <a:lumMod val="10000"/>
                </a:schemeClr>
              </a:solidFill>
              <a:effectLst/>
            </a:endParaRPr>
          </a:p>
          <a:p>
            <a:pPr>
              <a:buClr>
                <a:srgbClr val="FF0000"/>
              </a:buClr>
              <a:buFont typeface="Arial" panose="020B0604020202020204" pitchFamily="34" charset="0"/>
              <a:buChar char="•"/>
            </a:pPr>
            <a:endParaRPr lang="zh-CN" altLang="en-US" sz="2900" b="1" dirty="0">
              <a:solidFill>
                <a:srgbClr val="000000"/>
              </a:solidFill>
            </a:endParaRPr>
          </a:p>
        </p:txBody>
      </p:sp>
      <p:sp>
        <p:nvSpPr>
          <p:cNvPr id="20482" name="标题 403458"/>
          <p:cNvSpPr>
            <a:spLocks noGrp="1"/>
          </p:cNvSpPr>
          <p:nvPr>
            <p:ph type="title"/>
          </p:nvPr>
        </p:nvSpPr>
        <p:spPr>
          <a:xfrm>
            <a:off x="0" y="189230"/>
            <a:ext cx="8909685" cy="431800"/>
          </a:xfrm>
        </p:spPr>
        <p:txBody>
          <a:bodyPr wrap="square" lIns="91440" tIns="45720" rIns="91440" bIns="45720" anchor="ctr"/>
          <a:p>
            <a:pPr algn="l"/>
            <a:r>
              <a:rPr lang="en-US" altLang="zh-CN" sz="3600" b="1" dirty="0">
                <a:solidFill>
                  <a:srgbClr val="003366"/>
                </a:solidFill>
                <a:effectLst/>
              </a:rPr>
              <a:t>11.5 display</a:t>
            </a:r>
            <a:r>
              <a:rPr lang="zh-CN" altLang="zh-CN" sz="3600" b="1" dirty="0">
                <a:solidFill>
                  <a:srgbClr val="003366"/>
                </a:solidFill>
                <a:effectLst/>
              </a:rPr>
              <a:t>属性</a:t>
            </a:r>
            <a:endParaRPr lang="zh-CN" altLang="en-US" sz="3600" b="1" dirty="0">
              <a:solidFill>
                <a:srgbClr val="003366"/>
              </a:solidFill>
              <a:effectLst/>
            </a:endParaRPr>
          </a:p>
        </p:txBody>
      </p:sp>
      <p:graphicFrame>
        <p:nvGraphicFramePr>
          <p:cNvPr id="2" name="对象 1"/>
          <p:cNvGraphicFramePr/>
          <p:nvPr/>
        </p:nvGraphicFramePr>
        <p:xfrm>
          <a:off x="1235075" y="4292600"/>
          <a:ext cx="7197090" cy="2487930"/>
        </p:xfrm>
        <a:graphic>
          <a:graphicData uri="http://schemas.openxmlformats.org/presentationml/2006/ole">
            <mc:AlternateContent xmlns:mc="http://schemas.openxmlformats.org/markup-compatibility/2006">
              <mc:Choice xmlns:v="urn:schemas-microsoft-com:vml" Requires="v">
                <p:oleObj spid="_x0000_s3" name="" r:id="rId1" imgW="7191375" imgH="2486025" progId="Paint.Picture">
                  <p:embed/>
                </p:oleObj>
              </mc:Choice>
              <mc:Fallback>
                <p:oleObj name="" r:id="rId1" imgW="7191375" imgH="2486025" progId="Paint.Picture">
                  <p:embed/>
                  <p:pic>
                    <p:nvPicPr>
                      <p:cNvPr id="0" name="图片 2"/>
                      <p:cNvPicPr/>
                      <p:nvPr/>
                    </p:nvPicPr>
                    <p:blipFill>
                      <a:blip r:embed="rId2"/>
                      <a:stretch>
                        <a:fillRect/>
                      </a:stretch>
                    </p:blipFill>
                    <p:spPr>
                      <a:xfrm>
                        <a:off x="1235075" y="4292600"/>
                        <a:ext cx="7197090" cy="248793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custDataLst>
              <p:tags r:id="rId1"/>
            </p:custDataLst>
          </p:nvPr>
        </p:nvGraphicFramePr>
        <p:xfrm>
          <a:off x="-5715" y="646430"/>
          <a:ext cx="8816975" cy="6107430"/>
        </p:xfrm>
        <a:graphic>
          <a:graphicData uri="http://schemas.openxmlformats.org/presentationml/2006/ole">
            <mc:AlternateContent xmlns:mc="http://schemas.openxmlformats.org/markup-compatibility/2006">
              <mc:Choice xmlns:v="urn:schemas-microsoft-com:vml" Requires="v">
                <p:oleObj spid="_x0000_s3" name="" r:id="rId2" imgW="7600950" imgH="5000625" progId="Paint.Picture">
                  <p:embed/>
                </p:oleObj>
              </mc:Choice>
              <mc:Fallback>
                <p:oleObj name="" r:id="rId2" imgW="7600950" imgH="5000625" progId="Paint.Picture">
                  <p:embed/>
                  <p:pic>
                    <p:nvPicPr>
                      <p:cNvPr id="0" name="图片 2"/>
                      <p:cNvPicPr/>
                      <p:nvPr/>
                    </p:nvPicPr>
                    <p:blipFill>
                      <a:blip r:embed="rId3"/>
                      <a:stretch>
                        <a:fillRect/>
                      </a:stretch>
                    </p:blipFill>
                    <p:spPr>
                      <a:xfrm>
                        <a:off x="-5715" y="646430"/>
                        <a:ext cx="8816975" cy="6107430"/>
                      </a:xfrm>
                      <a:prstGeom prst="rect">
                        <a:avLst/>
                      </a:prstGeom>
                    </p:spPr>
                  </p:pic>
                </p:oleObj>
              </mc:Fallback>
            </mc:AlternateContent>
          </a:graphicData>
        </a:graphic>
      </p:graphicFrame>
      <p:sp>
        <p:nvSpPr>
          <p:cNvPr id="29698" name="标题 271361"/>
          <p:cNvSpPr>
            <a:spLocks noGrp="1"/>
          </p:cNvSpPr>
          <p:nvPr>
            <p:ph type="title"/>
          </p:nvPr>
        </p:nvSpPr>
        <p:spPr>
          <a:xfrm>
            <a:off x="378460" y="5080"/>
            <a:ext cx="8229600" cy="520065"/>
          </a:xfrm>
        </p:spPr>
        <p:txBody>
          <a:bodyPr anchor="b"/>
          <a:p>
            <a:r>
              <a:rPr lang="zh-CN" altLang="zh-CN" sz="3300" b="1" dirty="0">
                <a:effectLst/>
              </a:rPr>
              <a:t>将行内元素转换为块级元素</a:t>
            </a:r>
            <a:r>
              <a:rPr lang="zh-CN" altLang="en-US" sz="3300" b="1" dirty="0">
                <a:effectLst/>
              </a:rPr>
              <a:t>示例</a:t>
            </a:r>
            <a:endParaRPr lang="zh-CN" altLang="en-US" sz="3300" b="1" dirty="0">
              <a:effectLst/>
            </a:endParaRPr>
          </a:p>
        </p:txBody>
      </p:sp>
      <p:pic>
        <p:nvPicPr>
          <p:cNvPr id="4" name="图片 3"/>
          <p:cNvPicPr>
            <a:picLocks noChangeAspect="1"/>
          </p:cNvPicPr>
          <p:nvPr>
            <p:custDataLst>
              <p:tags r:id="rId4"/>
            </p:custDataLst>
          </p:nvPr>
        </p:nvPicPr>
        <p:blipFill>
          <a:blip r:embed="rId5"/>
          <a:stretch>
            <a:fillRect/>
          </a:stretch>
        </p:blipFill>
        <p:spPr>
          <a:xfrm>
            <a:off x="5878195" y="2765425"/>
            <a:ext cx="3265805" cy="22021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271361"/>
          <p:cNvSpPr>
            <a:spLocks noGrp="1"/>
          </p:cNvSpPr>
          <p:nvPr>
            <p:ph type="title"/>
          </p:nvPr>
        </p:nvSpPr>
        <p:spPr>
          <a:xfrm>
            <a:off x="378460" y="5080"/>
            <a:ext cx="8229600" cy="520065"/>
          </a:xfrm>
        </p:spPr>
        <p:txBody>
          <a:bodyPr anchor="b"/>
          <a:p>
            <a:r>
              <a:rPr lang="zh-CN" altLang="zh-CN" sz="3300" b="1" dirty="0">
                <a:effectLst/>
              </a:rPr>
              <a:t>将块级元素转换为行内元素</a:t>
            </a:r>
            <a:r>
              <a:rPr lang="zh-CN" altLang="en-US" sz="3300" b="1" dirty="0">
                <a:effectLst/>
              </a:rPr>
              <a:t>示例</a:t>
            </a:r>
            <a:endParaRPr lang="zh-CN" altLang="en-US" sz="3300" b="1" dirty="0">
              <a:effectLst/>
            </a:endParaRPr>
          </a:p>
        </p:txBody>
      </p:sp>
      <p:graphicFrame>
        <p:nvGraphicFramePr>
          <p:cNvPr id="4" name="对象 3"/>
          <p:cNvGraphicFramePr/>
          <p:nvPr/>
        </p:nvGraphicFramePr>
        <p:xfrm>
          <a:off x="24130" y="668020"/>
          <a:ext cx="8155940" cy="6056630"/>
        </p:xfrm>
        <a:graphic>
          <a:graphicData uri="http://schemas.openxmlformats.org/presentationml/2006/ole">
            <mc:AlternateContent xmlns:mc="http://schemas.openxmlformats.org/markup-compatibility/2006">
              <mc:Choice xmlns:v="urn:schemas-microsoft-com:vml" Requires="v">
                <p:oleObj spid="_x0000_s5" name="" r:id="rId1" imgW="6438900" imgH="4810125" progId="Paint.Picture">
                  <p:embed/>
                </p:oleObj>
              </mc:Choice>
              <mc:Fallback>
                <p:oleObj name="" r:id="rId1" imgW="6438900" imgH="4810125" progId="Paint.Picture">
                  <p:embed/>
                  <p:pic>
                    <p:nvPicPr>
                      <p:cNvPr id="0" name="图片 4"/>
                      <p:cNvPicPr/>
                      <p:nvPr/>
                    </p:nvPicPr>
                    <p:blipFill>
                      <a:blip r:embed="rId2"/>
                      <a:stretch>
                        <a:fillRect/>
                      </a:stretch>
                    </p:blipFill>
                    <p:spPr>
                      <a:xfrm>
                        <a:off x="24130" y="668020"/>
                        <a:ext cx="8155940" cy="605663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5243195" y="2127885"/>
            <a:ext cx="3823970" cy="19062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8255" y="459740"/>
          <a:ext cx="8369300" cy="6377305"/>
        </p:xfrm>
        <a:graphic>
          <a:graphicData uri="http://schemas.openxmlformats.org/presentationml/2006/ole">
            <mc:AlternateContent xmlns:mc="http://schemas.openxmlformats.org/markup-compatibility/2006">
              <mc:Choice xmlns:v="urn:schemas-microsoft-com:vml" Requires="v">
                <p:oleObj spid="_x0000_s3" name="" r:id="rId1" imgW="8362950" imgH="6372225" progId="Paint.Picture">
                  <p:embed/>
                </p:oleObj>
              </mc:Choice>
              <mc:Fallback>
                <p:oleObj name="" r:id="rId1" imgW="8362950" imgH="6372225" progId="Paint.Picture">
                  <p:embed/>
                  <p:pic>
                    <p:nvPicPr>
                      <p:cNvPr id="0" name="图片 2"/>
                      <p:cNvPicPr/>
                      <p:nvPr/>
                    </p:nvPicPr>
                    <p:blipFill>
                      <a:blip r:embed="rId2"/>
                      <a:stretch>
                        <a:fillRect/>
                      </a:stretch>
                    </p:blipFill>
                    <p:spPr>
                      <a:xfrm>
                        <a:off x="-8255" y="459740"/>
                        <a:ext cx="8369300" cy="6377305"/>
                      </a:xfrm>
                      <a:prstGeom prst="rect">
                        <a:avLst/>
                      </a:prstGeom>
                    </p:spPr>
                  </p:pic>
                </p:oleObj>
              </mc:Fallback>
            </mc:AlternateContent>
          </a:graphicData>
        </a:graphic>
      </p:graphicFrame>
      <p:sp>
        <p:nvSpPr>
          <p:cNvPr id="29698" name="标题 271361"/>
          <p:cNvSpPr>
            <a:spLocks noGrp="1"/>
          </p:cNvSpPr>
          <p:nvPr>
            <p:ph type="title"/>
          </p:nvPr>
        </p:nvSpPr>
        <p:spPr>
          <a:xfrm>
            <a:off x="148590" y="5080"/>
            <a:ext cx="8882380" cy="520065"/>
          </a:xfrm>
        </p:spPr>
        <p:txBody>
          <a:bodyPr anchor="b"/>
          <a:p>
            <a:r>
              <a:rPr lang="zh-CN" altLang="zh-CN" sz="3300" b="1" dirty="0">
                <a:effectLst/>
              </a:rPr>
              <a:t>将块级元素和行内元素转换为行内块元素</a:t>
            </a:r>
            <a:r>
              <a:rPr lang="zh-CN" altLang="en-US" sz="3300" b="1" dirty="0">
                <a:effectLst/>
              </a:rPr>
              <a:t>示例</a:t>
            </a:r>
            <a:endParaRPr lang="zh-CN" altLang="en-US" sz="3300" b="1" dirty="0">
              <a:effectLst/>
            </a:endParaRPr>
          </a:p>
        </p:txBody>
      </p:sp>
      <p:pic>
        <p:nvPicPr>
          <p:cNvPr id="4" name="图片 3"/>
          <p:cNvPicPr>
            <a:picLocks noChangeAspect="1"/>
          </p:cNvPicPr>
          <p:nvPr/>
        </p:nvPicPr>
        <p:blipFill>
          <a:blip r:embed="rId3"/>
          <a:stretch>
            <a:fillRect/>
          </a:stretch>
        </p:blipFill>
        <p:spPr>
          <a:xfrm>
            <a:off x="5672455" y="2112645"/>
            <a:ext cx="3471545" cy="21437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270337"/>
          <p:cNvSpPr>
            <a:spLocks noGrp="1"/>
          </p:cNvSpPr>
          <p:nvPr>
            <p:ph type="title"/>
          </p:nvPr>
        </p:nvSpPr>
        <p:spPr>
          <a:xfrm>
            <a:off x="0" y="277495"/>
            <a:ext cx="9073515" cy="691515"/>
          </a:xfrm>
        </p:spPr>
        <p:txBody>
          <a:bodyPr anchor="b"/>
          <a:p>
            <a:pPr algn="l"/>
            <a:r>
              <a:rPr lang="en-US" altLang="zh-CN" sz="4000" b="1" dirty="0">
                <a:solidFill>
                  <a:srgbClr val="003366"/>
                </a:solidFill>
                <a:effectLst/>
              </a:rPr>
              <a:t>11.6 </a:t>
            </a:r>
            <a:r>
              <a:rPr lang="zh-CN" altLang="en-US" sz="4000" b="1" dirty="0">
                <a:solidFill>
                  <a:srgbClr val="003366"/>
                </a:solidFill>
                <a:effectLst/>
              </a:rPr>
              <a:t>列表</a:t>
            </a:r>
            <a:r>
              <a:rPr lang="en-US" altLang="zh-CN" sz="4000" b="1" dirty="0">
                <a:solidFill>
                  <a:srgbClr val="003366"/>
                </a:solidFill>
                <a:effectLst/>
                <a:sym typeface="+mn-ea"/>
              </a:rPr>
              <a:t>CSS</a:t>
            </a:r>
            <a:r>
              <a:rPr lang="zh-CN" altLang="zh-CN" sz="4000" b="1" dirty="0">
                <a:solidFill>
                  <a:srgbClr val="003366"/>
                </a:solidFill>
                <a:effectLst/>
              </a:rPr>
              <a:t>属性</a:t>
            </a:r>
            <a:endParaRPr lang="zh-CN" altLang="zh-CN" sz="4000" b="1" dirty="0">
              <a:solidFill>
                <a:srgbClr val="003366"/>
              </a:solidFill>
              <a:effectLst/>
            </a:endParaRPr>
          </a:p>
        </p:txBody>
      </p:sp>
      <p:sp>
        <p:nvSpPr>
          <p:cNvPr id="266243" name="文本占位符 266242"/>
          <p:cNvSpPr>
            <a:spLocks noGrp="1"/>
          </p:cNvSpPr>
          <p:nvPr>
            <p:ph idx="1"/>
          </p:nvPr>
        </p:nvSpPr>
        <p:spPr>
          <a:xfrm>
            <a:off x="13970" y="1506220"/>
            <a:ext cx="9130030" cy="4556125"/>
          </a:xfrm>
        </p:spPr>
        <p:txBody>
          <a:bodyPr/>
          <a:p>
            <a:pPr marL="0" indent="0">
              <a:lnSpc>
                <a:spcPct val="126000"/>
              </a:lnSpc>
              <a:spcBef>
                <a:spcPts val="0"/>
              </a:spcBef>
              <a:buClr>
                <a:srgbClr val="FF0000"/>
              </a:buClr>
              <a:buFont typeface="Arial" panose="020B0604020202020204" pitchFamily="34" charset="0"/>
              <a:buChar char="•"/>
            </a:pPr>
            <a:r>
              <a:rPr lang="en-US" altLang="zh-CN" b="1" strike="noStrike" noProof="1" dirty="0"/>
              <a:t> </a:t>
            </a:r>
            <a:r>
              <a:rPr lang="zh-CN" altLang="en-US" sz="3000" b="1" dirty="0">
                <a:solidFill>
                  <a:schemeClr val="tx1"/>
                </a:solidFill>
                <a:effectLst/>
                <a:sym typeface="+mn-ea"/>
              </a:rPr>
              <a:t>和其它元素一样，列表也存在一些默认样式。有时这些默认样式不符合实际需要，而且很多默认样式在不同浏览器中显示效果不一致。为此在开发时需要常常需要重置这些默认样式。</a:t>
            </a:r>
            <a:endParaRPr lang="zh-CN" altLang="en-US" sz="3000" b="1" dirty="0">
              <a:solidFill>
                <a:schemeClr val="tx1"/>
              </a:solidFill>
              <a:effectLst/>
              <a:sym typeface="+mn-ea"/>
            </a:endParaRPr>
          </a:p>
          <a:p>
            <a:pPr marL="0" indent="0">
              <a:lnSpc>
                <a:spcPct val="126000"/>
              </a:lnSpc>
              <a:spcBef>
                <a:spcPts val="0"/>
              </a:spcBef>
              <a:buClr>
                <a:srgbClr val="FF0000"/>
              </a:buClr>
              <a:buFont typeface="Arial" panose="020B0604020202020204" pitchFamily="34" charset="0"/>
              <a:buChar char="•"/>
            </a:pPr>
            <a:r>
              <a:rPr lang="zh-CN" altLang="en-US" sz="3000" b="1" strike="noStrike" noProof="1" dirty="0"/>
              <a:t> 重置列表样式方法：使用</a:t>
            </a:r>
            <a:r>
              <a:rPr lang="en-US" altLang="zh-CN" sz="3000" b="1" strike="noStrike" noProof="1" dirty="0"/>
              <a:t>CSS</a:t>
            </a:r>
            <a:r>
              <a:rPr lang="zh-CN" altLang="en-US" sz="3000" b="1" strike="noStrike" noProof="1" dirty="0"/>
              <a:t>列表属性设置列表样式。</a:t>
            </a:r>
            <a:endParaRPr lang="zh-CN" altLang="en-US" sz="3000" b="1" strike="noStrike" noProof="1" dirty="0"/>
          </a:p>
          <a:p>
            <a:pPr marL="990600" lvl="1" indent="-533400">
              <a:buClr>
                <a:srgbClr val="FFFFCC"/>
              </a:buClr>
              <a:buNone/>
            </a:pPr>
            <a:endParaRPr lang="zh-CN" altLang="en-US" b="1" strike="noStrike" noProof="1" dirty="0"/>
          </a:p>
          <a:p>
            <a:pPr marL="0" indent="0">
              <a:lnSpc>
                <a:spcPct val="110000"/>
              </a:lnSpc>
              <a:spcBef>
                <a:spcPts val="0"/>
              </a:spcBef>
              <a:buClr>
                <a:srgbClr val="FF0000"/>
              </a:buClr>
              <a:buFont typeface="Arial" panose="020B0604020202020204" pitchFamily="34" charset="0"/>
              <a:buChar char="•"/>
            </a:pPr>
            <a:endParaRPr lang="en-US" altLang="zh-CN" sz="4000" b="1" strike="noStrike" noProof="1" dirty="0">
              <a:solidFill>
                <a:srgbClr val="003366"/>
              </a:solidFill>
              <a:effectLst/>
              <a:latin typeface="+mj-lt"/>
              <a:ea typeface="+mj-ea"/>
              <a:cs typeface="+mj-cs"/>
            </a:endParaRPr>
          </a:p>
          <a:p>
            <a:pPr marL="609600" indent="0">
              <a:lnSpc>
                <a:spcPct val="110000"/>
              </a:lnSpc>
              <a:spcBef>
                <a:spcPts val="0"/>
              </a:spcBef>
              <a:buClr>
                <a:srgbClr val="FFFF00"/>
              </a:buClr>
              <a:buNone/>
            </a:pPr>
            <a:endParaRPr lang="en-US" altLang="zh-CN" sz="3000" b="1" strike="noStrike" noProof="1" err="1">
              <a:solidFill>
                <a:srgbClr val="000000"/>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80645" y="582930"/>
          <a:ext cx="7113270" cy="6219190"/>
        </p:xfrm>
        <a:graphic>
          <a:graphicData uri="http://schemas.openxmlformats.org/presentationml/2006/ole">
            <mc:AlternateContent xmlns:mc="http://schemas.openxmlformats.org/markup-compatibility/2006">
              <mc:Choice xmlns:v="urn:schemas-microsoft-com:vml" Requires="v">
                <p:oleObj spid="_x0000_s11" name="" r:id="rId1" imgW="5553075" imgH="5219700" progId="Paint.Picture">
                  <p:embed/>
                </p:oleObj>
              </mc:Choice>
              <mc:Fallback>
                <p:oleObj name="" r:id="rId1" imgW="5553075" imgH="5219700" progId="Paint.Picture">
                  <p:embed/>
                  <p:pic>
                    <p:nvPicPr>
                      <p:cNvPr id="0" name="图片 10"/>
                      <p:cNvPicPr/>
                      <p:nvPr/>
                    </p:nvPicPr>
                    <p:blipFill>
                      <a:blip r:embed="rId2"/>
                      <a:stretch>
                        <a:fillRect/>
                      </a:stretch>
                    </p:blipFill>
                    <p:spPr>
                      <a:xfrm>
                        <a:off x="80645" y="582930"/>
                        <a:ext cx="7113270" cy="621919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color</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5201285" y="582930"/>
            <a:ext cx="3942715" cy="175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3" name="文本占位符 266242"/>
          <p:cNvSpPr>
            <a:spLocks noGrp="1"/>
          </p:cNvSpPr>
          <p:nvPr>
            <p:ph idx="1"/>
          </p:nvPr>
        </p:nvSpPr>
        <p:spPr>
          <a:xfrm>
            <a:off x="6985" y="337185"/>
            <a:ext cx="9130030" cy="4810760"/>
          </a:xfrm>
        </p:spPr>
        <p:txBody>
          <a:bodyPr/>
          <a:p>
            <a:pPr marL="0" indent="0">
              <a:lnSpc>
                <a:spcPct val="110000"/>
              </a:lnSpc>
              <a:spcBef>
                <a:spcPts val="0"/>
              </a:spcBef>
              <a:buClr>
                <a:srgbClr val="FF0000"/>
              </a:buClr>
              <a:buFont typeface="Arial" panose="020B0604020202020204" pitchFamily="34" charset="0"/>
              <a:buChar char="•"/>
            </a:pPr>
            <a:r>
              <a:rPr lang="en-US" altLang="zh-CN" b="1" strike="noStrike" noProof="1" dirty="0"/>
              <a:t> </a:t>
            </a:r>
            <a:r>
              <a:rPr lang="zh-CN" altLang="zh-CN" b="1" strike="noStrike" noProof="1" dirty="0"/>
              <a:t>常用的</a:t>
            </a:r>
            <a:r>
              <a:rPr lang="en-US" altLang="zh-CN" sz="3000" b="1" dirty="0">
                <a:sym typeface="+mn-ea"/>
              </a:rPr>
              <a:t>CSS</a:t>
            </a:r>
            <a:r>
              <a:rPr lang="zh-CN" altLang="en-US" sz="3000" b="1" dirty="0">
                <a:sym typeface="+mn-ea"/>
              </a:rPr>
              <a:t>列表属性如下表所示：</a:t>
            </a:r>
            <a:endParaRPr lang="zh-CN" altLang="en-US" sz="3000" b="1" dirty="0">
              <a:solidFill>
                <a:schemeClr val="tx1"/>
              </a:solidFill>
              <a:effectLst/>
              <a:sym typeface="+mn-ea"/>
            </a:endParaRPr>
          </a:p>
          <a:p>
            <a:pPr marL="0" indent="0">
              <a:lnSpc>
                <a:spcPct val="110000"/>
              </a:lnSpc>
              <a:spcBef>
                <a:spcPts val="0"/>
              </a:spcBef>
              <a:buClr>
                <a:srgbClr val="FF0000"/>
              </a:buClr>
              <a:buFont typeface="Arial" panose="020B0604020202020204" pitchFamily="34" charset="0"/>
              <a:buNone/>
            </a:pPr>
            <a:endParaRPr lang="zh-CN" altLang="en-US" sz="2800" b="1" strike="noStrike" noProof="1" dirty="0"/>
          </a:p>
          <a:p>
            <a:pPr marL="990600" lvl="1" indent="-533400">
              <a:buClr>
                <a:srgbClr val="FFFFCC"/>
              </a:buClr>
              <a:buNone/>
            </a:pPr>
            <a:endParaRPr lang="zh-CN" altLang="en-US" b="1" strike="noStrike" noProof="1" dirty="0"/>
          </a:p>
          <a:p>
            <a:pPr marL="0" indent="0">
              <a:lnSpc>
                <a:spcPct val="110000"/>
              </a:lnSpc>
              <a:spcBef>
                <a:spcPts val="0"/>
              </a:spcBef>
              <a:buClr>
                <a:srgbClr val="FF0000"/>
              </a:buClr>
              <a:buFont typeface="Arial" panose="020B0604020202020204" pitchFamily="34" charset="0"/>
              <a:buChar char="•"/>
            </a:pPr>
            <a:endParaRPr lang="zh-CN" altLang="en-US" sz="2800" b="1" strike="noStrike" noProof="1" dirty="0"/>
          </a:p>
          <a:p>
            <a:pPr marL="609600" indent="0">
              <a:lnSpc>
                <a:spcPct val="110000"/>
              </a:lnSpc>
              <a:spcBef>
                <a:spcPts val="0"/>
              </a:spcBef>
              <a:buClr>
                <a:srgbClr val="FFFF00"/>
              </a:buClr>
              <a:buNone/>
            </a:pPr>
            <a:endParaRPr lang="en-US" altLang="zh-CN" sz="3000" b="1" strike="noStrike" noProof="1" err="1">
              <a:solidFill>
                <a:srgbClr val="000000"/>
              </a:solidFill>
            </a:endParaRPr>
          </a:p>
        </p:txBody>
      </p:sp>
      <p:graphicFrame>
        <p:nvGraphicFramePr>
          <p:cNvPr id="3" name="对象 2"/>
          <p:cNvGraphicFramePr/>
          <p:nvPr/>
        </p:nvGraphicFramePr>
        <p:xfrm>
          <a:off x="635" y="1318260"/>
          <a:ext cx="9142095" cy="5424170"/>
        </p:xfrm>
        <a:graphic>
          <a:graphicData uri="http://schemas.openxmlformats.org/presentationml/2006/ole">
            <mc:AlternateContent xmlns:mc="http://schemas.openxmlformats.org/markup-compatibility/2006">
              <mc:Choice xmlns:v="urn:schemas-microsoft-com:vml" Requires="v">
                <p:oleObj spid="_x0000_s4" name="" r:id="rId1" imgW="9134475" imgH="5419725" progId="Paint.Picture">
                  <p:embed/>
                </p:oleObj>
              </mc:Choice>
              <mc:Fallback>
                <p:oleObj name="" r:id="rId1" imgW="9134475" imgH="5419725" progId="Paint.Picture">
                  <p:embed/>
                  <p:pic>
                    <p:nvPicPr>
                      <p:cNvPr id="0" name="图片 3"/>
                      <p:cNvPicPr/>
                      <p:nvPr/>
                    </p:nvPicPr>
                    <p:blipFill>
                      <a:blip r:embed="rId2"/>
                      <a:stretch>
                        <a:fillRect/>
                      </a:stretch>
                    </p:blipFill>
                    <p:spPr>
                      <a:xfrm>
                        <a:off x="635" y="1318260"/>
                        <a:ext cx="9142095" cy="5424170"/>
                      </a:xfrm>
                      <a:prstGeom prst="rect">
                        <a:avLst/>
                      </a:prstGeom>
                    </p:spPr>
                  </p:pic>
                </p:oleObj>
              </mc:Fallback>
            </mc:AlternateContent>
          </a:graphicData>
        </a:graphic>
      </p:graphicFrame>
      <p:sp>
        <p:nvSpPr>
          <p:cNvPr id="5" name="椭圆形标注 4"/>
          <p:cNvSpPr/>
          <p:nvPr/>
        </p:nvSpPr>
        <p:spPr>
          <a:xfrm>
            <a:off x="6238875" y="17145"/>
            <a:ext cx="2898140" cy="1144270"/>
          </a:xfrm>
          <a:prstGeom prst="wedgeEllipseCallout">
            <a:avLst>
              <a:gd name="adj1" fmla="val -214373"/>
              <a:gd name="adj2" fmla="val 65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a:solidFill>
                  <a:schemeClr val="accent6">
                    <a:lumMod val="10000"/>
                  </a:schemeClr>
                </a:solidFill>
              </a:rPr>
              <a:t>表中的两个</a:t>
            </a:r>
            <a:r>
              <a:rPr lang="en-US" altLang="zh-CN" sz="1600" b="1">
                <a:solidFill>
                  <a:schemeClr val="accent6">
                    <a:lumMod val="10000"/>
                  </a:schemeClr>
                </a:solidFill>
              </a:rPr>
              <a:t>CSS</a:t>
            </a:r>
            <a:r>
              <a:rPr lang="zh-CN" altLang="en-US" sz="1600" b="1">
                <a:solidFill>
                  <a:schemeClr val="accent6">
                    <a:lumMod val="10000"/>
                  </a:schemeClr>
                </a:solidFill>
              </a:rPr>
              <a:t>属性主要的用途是取消列表的默认样式</a:t>
            </a:r>
            <a:endParaRPr lang="zh-CN" altLang="en-US" sz="1600" b="1">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40640" y="607060"/>
          <a:ext cx="6527800" cy="6177915"/>
        </p:xfrm>
        <a:graphic>
          <a:graphicData uri="http://schemas.openxmlformats.org/presentationml/2006/ole">
            <mc:AlternateContent xmlns:mc="http://schemas.openxmlformats.org/markup-compatibility/2006">
              <mc:Choice xmlns:v="urn:schemas-microsoft-com:vml" Requires="v">
                <p:oleObj spid="_x0000_s5" name="" r:id="rId1" imgW="6867525" imgH="6591300" progId="Paint.Picture">
                  <p:embed/>
                </p:oleObj>
              </mc:Choice>
              <mc:Fallback>
                <p:oleObj name="" r:id="rId1" imgW="6867525" imgH="6591300" progId="Paint.Picture">
                  <p:embed/>
                  <p:pic>
                    <p:nvPicPr>
                      <p:cNvPr id="0" name="图片 4"/>
                      <p:cNvPicPr/>
                      <p:nvPr/>
                    </p:nvPicPr>
                    <p:blipFill>
                      <a:blip r:embed="rId2"/>
                      <a:stretch>
                        <a:fillRect/>
                      </a:stretch>
                    </p:blipFill>
                    <p:spPr>
                      <a:xfrm>
                        <a:off x="40640" y="607060"/>
                        <a:ext cx="6527800" cy="6177915"/>
                      </a:xfrm>
                      <a:prstGeom prst="rect">
                        <a:avLst/>
                      </a:prstGeom>
                    </p:spPr>
                  </p:pic>
                </p:oleObj>
              </mc:Fallback>
            </mc:AlternateContent>
          </a:graphicData>
        </a:graphic>
      </p:graphicFrame>
      <p:sp>
        <p:nvSpPr>
          <p:cNvPr id="271362" name="标题 271361"/>
          <p:cNvSpPr>
            <a:spLocks noGrp="1"/>
          </p:cNvSpPr>
          <p:nvPr>
            <p:ph type="title"/>
          </p:nvPr>
        </p:nvSpPr>
        <p:spPr>
          <a:xfrm>
            <a:off x="373380" y="46355"/>
            <a:ext cx="8229600" cy="560705"/>
          </a:xfrm>
          <a:noFill/>
        </p:spPr>
        <p:txBody>
          <a:bodyPr anchor="b"/>
          <a:p>
            <a:pPr fontAlgn="base"/>
            <a:r>
              <a:rPr lang="zh-CN" altLang="en-US" sz="3200" b="1" strike="noStrike" noProof="1" dirty="0">
                <a:effectLst/>
              </a:rPr>
              <a:t>使用背景图片作为列表项目符号</a:t>
            </a:r>
            <a:endParaRPr lang="zh-CN" altLang="en-US" sz="3200" b="1" strike="noStrike" noProof="1" dirty="0">
              <a:effectLst/>
            </a:endParaRPr>
          </a:p>
        </p:txBody>
      </p:sp>
      <p:sp>
        <p:nvSpPr>
          <p:cNvPr id="6" name="矩形 5"/>
          <p:cNvSpPr/>
          <p:nvPr/>
        </p:nvSpPr>
        <p:spPr>
          <a:xfrm>
            <a:off x="40640" y="2157730"/>
            <a:ext cx="6873240" cy="1480185"/>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形标注 10"/>
          <p:cNvSpPr/>
          <p:nvPr/>
        </p:nvSpPr>
        <p:spPr>
          <a:xfrm>
            <a:off x="3842385" y="4058920"/>
            <a:ext cx="2336800" cy="1267460"/>
          </a:xfrm>
          <a:prstGeom prst="wedgeEllipseCallout">
            <a:avLst>
              <a:gd name="adj1" fmla="val -115461"/>
              <a:gd name="adj2" fmla="val -105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b="1">
                <a:solidFill>
                  <a:schemeClr val="accent6">
                    <a:lumMod val="10000"/>
                  </a:schemeClr>
                </a:solidFill>
              </a:rPr>
              <a:t>列表项目符号存在浏览器兼容问题，所以常常通过使用背景图片作为列表项目符号</a:t>
            </a:r>
            <a:endParaRPr lang="zh-CN" altLang="en-US" sz="1400" b="1">
              <a:solidFill>
                <a:schemeClr val="accent6">
                  <a:lumMod val="10000"/>
                </a:schemeClr>
              </a:solidFill>
            </a:endParaRPr>
          </a:p>
        </p:txBody>
      </p:sp>
      <p:pic>
        <p:nvPicPr>
          <p:cNvPr id="2" name="图片 1"/>
          <p:cNvPicPr>
            <a:picLocks noChangeAspect="1"/>
          </p:cNvPicPr>
          <p:nvPr/>
        </p:nvPicPr>
        <p:blipFill>
          <a:blip r:embed="rId3"/>
          <a:stretch>
            <a:fillRect/>
          </a:stretch>
        </p:blipFill>
        <p:spPr>
          <a:xfrm>
            <a:off x="5663565" y="607060"/>
            <a:ext cx="3480435" cy="21920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60325" y="764540"/>
            <a:ext cx="3947160" cy="4533900"/>
          </a:xfrm>
          <a:prstGeom prst="rect">
            <a:avLst/>
          </a:prstGeom>
        </p:spPr>
      </p:pic>
      <p:sp>
        <p:nvSpPr>
          <p:cNvPr id="271362" name="标题 271361"/>
          <p:cNvSpPr>
            <a:spLocks noGrp="1"/>
          </p:cNvSpPr>
          <p:nvPr>
            <p:ph type="title"/>
          </p:nvPr>
        </p:nvSpPr>
        <p:spPr>
          <a:xfrm>
            <a:off x="373380" y="46355"/>
            <a:ext cx="8229600" cy="560705"/>
          </a:xfrm>
          <a:noFill/>
        </p:spPr>
        <p:txBody>
          <a:bodyPr anchor="b"/>
          <a:p>
            <a:pPr fontAlgn="base"/>
            <a:r>
              <a:rPr lang="zh-CN" altLang="en-US" sz="3200" b="1" strike="noStrike" noProof="1" dirty="0">
                <a:effectLst/>
              </a:rPr>
              <a:t>使用列表及列表</a:t>
            </a:r>
            <a:r>
              <a:rPr lang="en-US" altLang="zh-CN" sz="3200" b="1" strike="noStrike" noProof="1" dirty="0">
                <a:effectLst/>
              </a:rPr>
              <a:t>CSS</a:t>
            </a:r>
            <a:r>
              <a:rPr lang="zh-CN" altLang="en-US" sz="3200" b="1" strike="noStrike" noProof="1" dirty="0">
                <a:effectLst/>
              </a:rPr>
              <a:t>属性创建纵向菜单示例</a:t>
            </a:r>
            <a:endParaRPr lang="zh-CN" altLang="en-US" sz="3200" b="1" strike="noStrike" noProof="1" dirty="0">
              <a:effectLst/>
            </a:endParaRPr>
          </a:p>
        </p:txBody>
      </p:sp>
      <p:graphicFrame>
        <p:nvGraphicFramePr>
          <p:cNvPr id="9" name="对象 8"/>
          <p:cNvGraphicFramePr/>
          <p:nvPr/>
        </p:nvGraphicFramePr>
        <p:xfrm>
          <a:off x="4086225" y="2197735"/>
          <a:ext cx="5002530" cy="4636770"/>
        </p:xfrm>
        <a:graphic>
          <a:graphicData uri="http://schemas.openxmlformats.org/presentationml/2006/ole">
            <mc:AlternateContent xmlns:mc="http://schemas.openxmlformats.org/markup-compatibility/2006">
              <mc:Choice xmlns:v="urn:schemas-microsoft-com:vml" Requires="v">
                <p:oleObj spid="_x0000_s10" name="" r:id="rId2" imgW="8658225" imgH="5934075" progId="Paint.Picture">
                  <p:embed/>
                </p:oleObj>
              </mc:Choice>
              <mc:Fallback>
                <p:oleObj name="" r:id="rId2" imgW="8658225" imgH="5934075" progId="Paint.Picture">
                  <p:embed/>
                  <p:pic>
                    <p:nvPicPr>
                      <p:cNvPr id="0" name="图片 9"/>
                      <p:cNvPicPr/>
                      <p:nvPr/>
                    </p:nvPicPr>
                    <p:blipFill>
                      <a:blip r:embed="rId3"/>
                      <a:stretch>
                        <a:fillRect/>
                      </a:stretch>
                    </p:blipFill>
                    <p:spPr>
                      <a:xfrm>
                        <a:off x="4086225" y="2197735"/>
                        <a:ext cx="5002530" cy="4636770"/>
                      </a:xfrm>
                      <a:prstGeom prst="rect">
                        <a:avLst/>
                      </a:prstGeom>
                    </p:spPr>
                  </p:pic>
                </p:oleObj>
              </mc:Fallback>
            </mc:AlternateContent>
          </a:graphicData>
        </a:graphic>
      </p:graphicFrame>
      <p:sp>
        <p:nvSpPr>
          <p:cNvPr id="14" name="矩形 13"/>
          <p:cNvSpPr/>
          <p:nvPr/>
        </p:nvSpPr>
        <p:spPr>
          <a:xfrm>
            <a:off x="4267200" y="4318000"/>
            <a:ext cx="3319145" cy="216535"/>
          </a:xfrm>
          <a:prstGeom prst="rect">
            <a:avLst/>
          </a:prstGeom>
          <a:noFill/>
          <a:ln w="12700" cmpd="sng">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云形标注 3"/>
          <p:cNvSpPr/>
          <p:nvPr/>
        </p:nvSpPr>
        <p:spPr>
          <a:xfrm>
            <a:off x="2041525" y="527685"/>
            <a:ext cx="4614545" cy="1301750"/>
          </a:xfrm>
          <a:prstGeom prst="cloudCallout">
            <a:avLst>
              <a:gd name="adj1" fmla="val 47165"/>
              <a:gd name="adj2" fmla="val -516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accent6">
                    <a:lumMod val="10000"/>
                  </a:schemeClr>
                </a:solidFill>
                <a:sym typeface="+mn-ea"/>
              </a:rPr>
              <a:t>纵向导航菜单的创建方法：使用无序列或有序列创建菜单，同时使用CSS列表属性取消项目符号</a:t>
            </a:r>
            <a:r>
              <a:rPr lang="zh-CN" altLang="en-US" b="1" dirty="0">
                <a:sym typeface="+mn-ea"/>
              </a:rPr>
              <a:t>。</a:t>
            </a:r>
            <a:endParaRPr lang="zh-CN" altLang="en-US"/>
          </a:p>
        </p:txBody>
      </p:sp>
      <p:pic>
        <p:nvPicPr>
          <p:cNvPr id="6" name="图片 5"/>
          <p:cNvPicPr>
            <a:picLocks noChangeAspect="1"/>
          </p:cNvPicPr>
          <p:nvPr/>
        </p:nvPicPr>
        <p:blipFill>
          <a:blip r:embed="rId4"/>
          <a:stretch>
            <a:fillRect/>
          </a:stretch>
        </p:blipFill>
        <p:spPr>
          <a:xfrm>
            <a:off x="6656070" y="527685"/>
            <a:ext cx="2379980" cy="33540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396289"/>
          <p:cNvSpPr>
            <a:spLocks noGrp="1"/>
          </p:cNvSpPr>
          <p:nvPr>
            <p:ph type="title"/>
          </p:nvPr>
        </p:nvSpPr>
        <p:spPr>
          <a:xfrm>
            <a:off x="0" y="0"/>
            <a:ext cx="8229600" cy="836613"/>
          </a:xfrm>
        </p:spPr>
        <p:txBody>
          <a:bodyPr wrap="square" lIns="91440" tIns="45720" rIns="91440" bIns="45720" anchor="ctr"/>
          <a:p>
            <a:pPr algn="l"/>
            <a:r>
              <a:rPr lang="en-US" altLang="zh-CN" sz="4000" b="1" dirty="0">
                <a:solidFill>
                  <a:srgbClr val="003366"/>
                </a:solidFill>
                <a:effectLst/>
              </a:rPr>
              <a:t>11.7 </a:t>
            </a:r>
            <a:r>
              <a:rPr sz="4000" b="1" dirty="0">
                <a:solidFill>
                  <a:srgbClr val="003366"/>
                </a:solidFill>
                <a:effectLst/>
              </a:rPr>
              <a:t>表格</a:t>
            </a:r>
            <a:r>
              <a:rPr sz="4000" b="1" dirty="0">
                <a:solidFill>
                  <a:srgbClr val="003366"/>
                </a:solidFill>
                <a:effectLst/>
                <a:sym typeface="+mn-ea"/>
              </a:rPr>
              <a:t>CSS</a:t>
            </a:r>
            <a:r>
              <a:rPr lang="zh-CN" sz="4000" b="1" dirty="0">
                <a:solidFill>
                  <a:srgbClr val="003366"/>
                </a:solidFill>
                <a:effectLst/>
              </a:rPr>
              <a:t>属性</a:t>
            </a:r>
            <a:endParaRPr lang="zh-CN" sz="4000" b="1" dirty="0">
              <a:solidFill>
                <a:srgbClr val="003366"/>
              </a:solidFill>
              <a:effectLst/>
            </a:endParaRPr>
          </a:p>
        </p:txBody>
      </p:sp>
      <p:sp>
        <p:nvSpPr>
          <p:cNvPr id="396291" name="文本占位符 396290"/>
          <p:cNvSpPr>
            <a:spLocks noGrp="1"/>
          </p:cNvSpPr>
          <p:nvPr>
            <p:ph type="body" sz="half" idx="1"/>
          </p:nvPr>
        </p:nvSpPr>
        <p:spPr>
          <a:xfrm>
            <a:off x="0" y="641350"/>
            <a:ext cx="8964930" cy="1760855"/>
          </a:xfrm>
        </p:spPr>
        <p:txBody>
          <a:bodyPr anchor="t"/>
          <a:p>
            <a:pPr>
              <a:lnSpc>
                <a:spcPct val="110000"/>
              </a:lnSpc>
              <a:spcBef>
                <a:spcPts val="0"/>
              </a:spcBef>
              <a:buClr>
                <a:srgbClr val="FF0000"/>
              </a:buClr>
              <a:buFont typeface="Arial" panose="020B0604020202020204" pitchFamily="34" charset="0"/>
              <a:buChar char="•"/>
            </a:pPr>
            <a:r>
              <a:rPr sz="3000" b="1" dirty="0">
                <a:solidFill>
                  <a:schemeClr val="tx1"/>
                </a:solidFill>
                <a:effectLst/>
              </a:rPr>
              <a:t>表格</a:t>
            </a:r>
            <a:r>
              <a:rPr sz="3000" b="1" dirty="0">
                <a:effectLst/>
                <a:sym typeface="+mn-ea"/>
              </a:rPr>
              <a:t>CSS</a:t>
            </a:r>
            <a:r>
              <a:rPr sz="3000" b="1" dirty="0">
                <a:solidFill>
                  <a:schemeClr val="tx1"/>
                </a:solidFill>
                <a:effectLst/>
              </a:rPr>
              <a:t>属性主要用于设置表格边框是否会显示单一边框、单元格之间的间距以及表格标题位置等样式，常用的表格属性如</a:t>
            </a:r>
            <a:r>
              <a:rPr lang="zh-CN" sz="3000" b="1" dirty="0">
                <a:solidFill>
                  <a:schemeClr val="tx1"/>
                </a:solidFill>
                <a:effectLst/>
              </a:rPr>
              <a:t>下</a:t>
            </a:r>
            <a:r>
              <a:rPr sz="3000" b="1" dirty="0">
                <a:solidFill>
                  <a:schemeClr val="tx1"/>
                </a:solidFill>
                <a:effectLst/>
              </a:rPr>
              <a:t>表所示。</a:t>
            </a:r>
            <a:endParaRPr sz="3000" b="1" dirty="0">
              <a:solidFill>
                <a:schemeClr val="tx1"/>
              </a:solidFill>
              <a:effectLst/>
            </a:endParaRPr>
          </a:p>
          <a:p>
            <a:pPr>
              <a:lnSpc>
                <a:spcPct val="110000"/>
              </a:lnSpc>
              <a:spcBef>
                <a:spcPts val="0"/>
              </a:spcBef>
              <a:buClr>
                <a:srgbClr val="FF0000"/>
              </a:buClr>
              <a:buFont typeface="Arial" panose="020B0604020202020204" pitchFamily="34" charset="0"/>
              <a:buChar char="•"/>
            </a:pPr>
            <a:endParaRPr lang="zh-CN" sz="3000" b="1" dirty="0">
              <a:solidFill>
                <a:schemeClr val="tx1"/>
              </a:solidFill>
              <a:effectLst/>
              <a:sym typeface="+mn-ea"/>
            </a:endParaRPr>
          </a:p>
        </p:txBody>
      </p:sp>
      <p:graphicFrame>
        <p:nvGraphicFramePr>
          <p:cNvPr id="2" name="对象 1"/>
          <p:cNvGraphicFramePr/>
          <p:nvPr/>
        </p:nvGraphicFramePr>
        <p:xfrm>
          <a:off x="588645" y="2346960"/>
          <a:ext cx="7640955" cy="4511040"/>
        </p:xfrm>
        <a:graphic>
          <a:graphicData uri="http://schemas.openxmlformats.org/presentationml/2006/ole">
            <mc:AlternateContent xmlns:mc="http://schemas.openxmlformats.org/markup-compatibility/2006">
              <mc:Choice xmlns:v="urn:schemas-microsoft-com:vml" Requires="v">
                <p:oleObj spid="_x0000_s3" name="" r:id="rId1" imgW="8829675" imgH="5638800" progId="Paint.Picture">
                  <p:embed/>
                </p:oleObj>
              </mc:Choice>
              <mc:Fallback>
                <p:oleObj name="" r:id="rId1" imgW="8829675" imgH="5638800" progId="Paint.Picture">
                  <p:embed/>
                  <p:pic>
                    <p:nvPicPr>
                      <p:cNvPr id="0" name="图片 2"/>
                      <p:cNvPicPr/>
                      <p:nvPr/>
                    </p:nvPicPr>
                    <p:blipFill>
                      <a:blip r:embed="rId2"/>
                      <a:stretch>
                        <a:fillRect/>
                      </a:stretch>
                    </p:blipFill>
                    <p:spPr>
                      <a:xfrm>
                        <a:off x="588645" y="2346960"/>
                        <a:ext cx="7640955" cy="451104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5073015" y="2393315"/>
          <a:ext cx="3649980" cy="4452620"/>
        </p:xfrm>
        <a:graphic>
          <a:graphicData uri="http://schemas.openxmlformats.org/presentationml/2006/ole">
            <mc:AlternateContent xmlns:mc="http://schemas.openxmlformats.org/markup-compatibility/2006">
              <mc:Choice xmlns:v="urn:schemas-microsoft-com:vml" Requires="v">
                <p:oleObj spid="_x0000_s11" name="" r:id="rId1" imgW="4686300" imgH="5229225" progId="Paint.Picture">
                  <p:embed/>
                </p:oleObj>
              </mc:Choice>
              <mc:Fallback>
                <p:oleObj name="" r:id="rId1" imgW="4686300" imgH="5229225" progId="Paint.Picture">
                  <p:embed/>
                  <p:pic>
                    <p:nvPicPr>
                      <p:cNvPr id="0" name="图片 10"/>
                      <p:cNvPicPr/>
                      <p:nvPr/>
                    </p:nvPicPr>
                    <p:blipFill>
                      <a:blip r:embed="rId2"/>
                      <a:stretch>
                        <a:fillRect/>
                      </a:stretch>
                    </p:blipFill>
                    <p:spPr>
                      <a:xfrm>
                        <a:off x="5073015" y="2393315"/>
                        <a:ext cx="3649980" cy="4452620"/>
                      </a:xfrm>
                      <a:prstGeom prst="rect">
                        <a:avLst/>
                      </a:prstGeom>
                    </p:spPr>
                  </p:pic>
                </p:oleObj>
              </mc:Fallback>
            </mc:AlternateContent>
          </a:graphicData>
        </a:graphic>
      </p:graphicFrame>
      <p:sp>
        <p:nvSpPr>
          <p:cNvPr id="15362" name="文本占位符 395266"/>
          <p:cNvSpPr>
            <a:spLocks noGrp="1"/>
          </p:cNvSpPr>
          <p:nvPr>
            <p:ph idx="1"/>
          </p:nvPr>
        </p:nvSpPr>
        <p:spPr>
          <a:xfrm>
            <a:off x="323850" y="1412875"/>
            <a:ext cx="8667750" cy="5229225"/>
          </a:xfrm>
        </p:spPr>
        <p:txBody>
          <a:bodyPr anchor="t"/>
          <a:p>
            <a:pPr marL="533400" indent="-533400">
              <a:spcBef>
                <a:spcPct val="10000"/>
              </a:spcBef>
              <a:buClr>
                <a:srgbClr val="FFFF00"/>
              </a:buClr>
              <a:buNone/>
            </a:pPr>
            <a:r>
              <a:rPr lang="en-US" altLang="zh-CN" sz="3300" b="1" dirty="0"/>
              <a:t>  </a:t>
            </a:r>
            <a:endParaRPr lang="en-US" altLang="zh-CN" sz="3300" b="1" dirty="0"/>
          </a:p>
        </p:txBody>
      </p:sp>
      <p:sp>
        <p:nvSpPr>
          <p:cNvPr id="395268" name="矩形 395267"/>
          <p:cNvSpPr/>
          <p:nvPr/>
        </p:nvSpPr>
        <p:spPr>
          <a:xfrm>
            <a:off x="53340" y="0"/>
            <a:ext cx="8994140" cy="544830"/>
          </a:xfrm>
          <a:prstGeom prst="rect">
            <a:avLst/>
          </a:prstGeom>
          <a:noFill/>
          <a:ln w="9525">
            <a:noFill/>
          </a:ln>
        </p:spPr>
        <p:txBody>
          <a:bodyPr anchor="ctr"/>
          <a:lstStyle>
            <a:lvl1pPr marL="0" lvl="0" indent="0" algn="ctr" defTabSz="914400" rtl="0" eaLnBrk="1" fontAlgn="base" latinLnBrk="0" hangingPunct="1">
              <a:lnSpc>
                <a:spcPct val="90000"/>
              </a:lnSpc>
              <a:spcBef>
                <a:spcPct val="0"/>
              </a:spcBef>
              <a:spcAft>
                <a:spcPct val="0"/>
              </a:spcAft>
              <a:buNone/>
              <a:defRPr sz="4400" u="none" kern="1200" baseline="0">
                <a:solidFill>
                  <a:schemeClr val="tx2"/>
                </a:solidFill>
                <a:effectLst>
                  <a:outerShdw blurRad="38100" dist="38100" dir="2700000">
                    <a:srgbClr val="C0C0C0"/>
                  </a:outerShdw>
                </a:effectLst>
                <a:latin typeface="Verdana" panose="020B0604030504040204" pitchFamily="34" charset="0"/>
                <a:ea typeface="宋体" panose="02010600030101010101" pitchFamily="2" charset="-122"/>
              </a:defRPr>
            </a:lvl1pPr>
          </a:lstStyle>
          <a:p>
            <a:pPr lvl="0" fontAlgn="base"/>
            <a:r>
              <a:rPr lang="zh-CN" altLang="en-US" sz="3300" b="1" strike="noStrike" noProof="1" dirty="0">
                <a:solidFill>
                  <a:schemeClr val="tx1"/>
                </a:solidFill>
                <a:effectLst/>
                <a:latin typeface="Verdana" panose="020B0604030504040204" pitchFamily="34" charset="0"/>
                <a:ea typeface="宋体" panose="02010600030101010101" pitchFamily="2" charset="-122"/>
                <a:cs typeface="+mn-cs"/>
              </a:rPr>
              <a:t>使用</a:t>
            </a:r>
            <a:r>
              <a:rPr lang="en-US" altLang="zh-CN" sz="3300" b="1" strike="noStrike" noProof="1" dirty="0">
                <a:solidFill>
                  <a:schemeClr val="tx1"/>
                </a:solidFill>
                <a:effectLst/>
                <a:latin typeface="Verdana" panose="020B0604030504040204" pitchFamily="34" charset="0"/>
                <a:ea typeface="宋体" panose="02010600030101010101" pitchFamily="2" charset="-122"/>
                <a:cs typeface="+mn-cs"/>
              </a:rPr>
              <a:t>CSS</a:t>
            </a:r>
            <a:r>
              <a:rPr lang="zh-CN" altLang="en-US" sz="3300" b="1" strike="noStrike" noProof="1" dirty="0">
                <a:solidFill>
                  <a:schemeClr val="tx1"/>
                </a:solidFill>
                <a:effectLst/>
                <a:latin typeface="Verdana" panose="020B0604030504040204" pitchFamily="34" charset="0"/>
                <a:ea typeface="宋体" panose="02010600030101010101" pitchFamily="2" charset="-122"/>
                <a:cs typeface="+mn-cs"/>
              </a:rPr>
              <a:t>属性格式化</a:t>
            </a:r>
            <a:r>
              <a:rPr lang="zh-CN" altLang="zh-CN" sz="3300" b="1" strike="noStrike" noProof="1" dirty="0">
                <a:solidFill>
                  <a:schemeClr val="tx1"/>
                </a:solidFill>
                <a:effectLst/>
                <a:latin typeface="Verdana" panose="020B0604030504040204" pitchFamily="34" charset="0"/>
                <a:ea typeface="宋体" panose="02010600030101010101" pitchFamily="2" charset="-122"/>
                <a:cs typeface="+mn-cs"/>
              </a:rPr>
              <a:t>表格</a:t>
            </a:r>
            <a:endParaRPr lang="zh-CN" altLang="zh-CN" sz="3300" b="1" strike="noStrike" noProof="1" dirty="0">
              <a:solidFill>
                <a:schemeClr val="tx1"/>
              </a:solidFill>
              <a:effectLst/>
              <a:latin typeface="Verdana" panose="020B0604030504040204" pitchFamily="34" charset="0"/>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7008495" y="0"/>
            <a:ext cx="2135505" cy="2736850"/>
          </a:xfrm>
          <a:prstGeom prst="rect">
            <a:avLst/>
          </a:prstGeom>
        </p:spPr>
      </p:pic>
      <p:pic>
        <p:nvPicPr>
          <p:cNvPr id="3" name="图片 2"/>
          <p:cNvPicPr>
            <a:picLocks noChangeAspect="1"/>
          </p:cNvPicPr>
          <p:nvPr/>
        </p:nvPicPr>
        <p:blipFill>
          <a:blip r:embed="rId4"/>
          <a:stretch>
            <a:fillRect/>
          </a:stretch>
        </p:blipFill>
        <p:spPr>
          <a:xfrm>
            <a:off x="228600" y="804545"/>
            <a:ext cx="4695190" cy="55124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2. text-align</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0" y="1123950"/>
            <a:ext cx="9144635" cy="5111115"/>
          </a:xfrm>
        </p:spPr>
        <p:txBody>
          <a:bodyPr/>
          <a:p>
            <a:pPr>
              <a:spcAft>
                <a:spcPct val="10000"/>
              </a:spcAft>
              <a:buClr>
                <a:srgbClr val="FF0000"/>
              </a:buClr>
              <a:buFont typeface="Arial" panose="020B0604020202020204" pitchFamily="34" charset="0"/>
              <a:buChar char="•"/>
            </a:pPr>
            <a:r>
              <a:rPr lang="zh-CN" altLang="en-US" sz="2800" b="1" dirty="0"/>
              <a:t>在CSS代码中，使用text-align属性来设置文本水平对齐，设置语法如下：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lang="zh-CN" altLang="en-US" sz="2600" b="1" dirty="0">
                <a:solidFill>
                  <a:schemeClr val="accent6">
                    <a:lumMod val="10000"/>
                  </a:schemeClr>
                </a:solidFill>
                <a:sym typeface="+mn-ea"/>
              </a:rPr>
              <a:t>text-align: left | right | center | inherit;</a:t>
            </a:r>
            <a:endParaRPr lang="zh-CN" altLang="en-US" sz="26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marL="457200" lvl="1" indent="0">
              <a:lnSpc>
                <a:spcPct val="110000"/>
              </a:lnSpc>
              <a:spcBef>
                <a:spcPts val="0"/>
              </a:spcBef>
              <a:spcAft>
                <a:spcPts val="0"/>
              </a:spcAft>
              <a:buClr>
                <a:srgbClr val="FF0000"/>
              </a:buClr>
              <a:buFont typeface="Wingdings" panose="05000000000000000000" charset="0"/>
              <a:buNone/>
            </a:pPr>
            <a:r>
              <a:rPr lang="en-US" altLang="zh-CN" sz="2600" b="1" dirty="0">
                <a:solidFill>
                  <a:schemeClr val="accent6">
                    <a:lumMod val="10000"/>
                  </a:schemeClr>
                </a:solidFill>
              </a:rPr>
              <a:t>text-align</a:t>
            </a:r>
            <a:r>
              <a:rPr lang="zh-CN" altLang="zh-CN" sz="2600" b="1" dirty="0">
                <a:solidFill>
                  <a:schemeClr val="accent6">
                    <a:lumMod val="10000"/>
                  </a:schemeClr>
                </a:solidFill>
              </a:rPr>
              <a:t>属性可取居左、右、中或继承父元素的水平对齐方式，默认值为居左对齐</a:t>
            </a:r>
            <a:r>
              <a:rPr lang="zh-CN" altLang="en-US" sz="2600" b="1" dirty="0">
                <a:solidFill>
                  <a:schemeClr val="accent6">
                    <a:lumMod val="10000"/>
                  </a:schemeClr>
                </a:solidFill>
              </a:rPr>
              <a:t>。</a:t>
            </a: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4770" y="548005"/>
          <a:ext cx="8265160" cy="6237605"/>
        </p:xfrm>
        <a:graphic>
          <a:graphicData uri="http://schemas.openxmlformats.org/presentationml/2006/ole">
            <mc:AlternateContent xmlns:mc="http://schemas.openxmlformats.org/markup-compatibility/2006">
              <mc:Choice xmlns:v="urn:schemas-microsoft-com:vml" Requires="v">
                <p:oleObj spid="_x0000_s11" name="" r:id="rId1" imgW="6096000" imgH="5467350" progId="Paint.Picture">
                  <p:embed/>
                </p:oleObj>
              </mc:Choice>
              <mc:Fallback>
                <p:oleObj name="" r:id="rId1" imgW="6096000" imgH="5467350" progId="Paint.Picture">
                  <p:embed/>
                  <p:pic>
                    <p:nvPicPr>
                      <p:cNvPr id="0" name="图片 10"/>
                      <p:cNvPicPr/>
                      <p:nvPr/>
                    </p:nvPicPr>
                    <p:blipFill>
                      <a:blip r:embed="rId2"/>
                      <a:stretch>
                        <a:fillRect/>
                      </a:stretch>
                    </p:blipFill>
                    <p:spPr>
                      <a:xfrm>
                        <a:off x="64770" y="548005"/>
                        <a:ext cx="8265160" cy="6237605"/>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text-align</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4948555" y="4749800"/>
            <a:ext cx="4195445" cy="175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a:xfrm>
            <a:off x="0" y="0"/>
            <a:ext cx="8686800" cy="718820"/>
          </a:xfrm>
        </p:spPr>
        <p:txBody>
          <a:bodyPr anchor="b"/>
          <a:p>
            <a:pPr algn="l"/>
            <a:r>
              <a:rPr lang="en-US" altLang="zh-CN" sz="3300" b="1" dirty="0">
                <a:solidFill>
                  <a:srgbClr val="003366"/>
                </a:solidFill>
                <a:effectLst/>
              </a:rPr>
              <a:t>3. text-indent</a:t>
            </a:r>
            <a:r>
              <a:rPr lang="zh-CN" altLang="en-US" sz="3300" b="1" dirty="0">
                <a:solidFill>
                  <a:srgbClr val="003366"/>
                </a:solidFill>
                <a:effectLst/>
              </a:rPr>
              <a:t>属性</a:t>
            </a:r>
            <a:endParaRPr lang="zh-CN" altLang="en-US" sz="3300" b="1" dirty="0">
              <a:solidFill>
                <a:srgbClr val="003366"/>
              </a:solidFill>
              <a:effectLst/>
            </a:endParaRPr>
          </a:p>
        </p:txBody>
      </p:sp>
      <p:sp>
        <p:nvSpPr>
          <p:cNvPr id="535555" name="文本占位符 535554"/>
          <p:cNvSpPr>
            <a:spLocks noGrp="1"/>
          </p:cNvSpPr>
          <p:nvPr>
            <p:ph type="body" idx="1"/>
          </p:nvPr>
        </p:nvSpPr>
        <p:spPr>
          <a:xfrm>
            <a:off x="-635" y="784860"/>
            <a:ext cx="9144635" cy="5516245"/>
          </a:xfrm>
        </p:spPr>
        <p:txBody>
          <a:bodyPr/>
          <a:p>
            <a:pPr>
              <a:spcAft>
                <a:spcPct val="10000"/>
              </a:spcAft>
              <a:buClr>
                <a:srgbClr val="FF0000"/>
              </a:buClr>
              <a:buFont typeface="Arial" panose="020B0604020202020204" pitchFamily="34" charset="0"/>
              <a:buChar char="•"/>
            </a:pPr>
            <a:r>
              <a:rPr lang="zh-CN" altLang="en-US" sz="2800" b="1" dirty="0"/>
              <a:t>在CSS中使用 text-indent 属性可以设置每段文本的首行字符的缩进距离，设置语法如下：</a:t>
            </a:r>
            <a:endParaRPr lang="zh-CN" altLang="en-US" sz="2800" b="1" dirty="0"/>
          </a:p>
          <a:p>
            <a:pPr marL="0" indent="0">
              <a:spcAft>
                <a:spcPct val="10000"/>
              </a:spcAft>
              <a:buClr>
                <a:srgbClr val="FF0000"/>
              </a:buClr>
              <a:buFont typeface="Arial" panose="020B0604020202020204" pitchFamily="34" charset="0"/>
              <a:buNone/>
            </a:pPr>
            <a:r>
              <a:rPr lang="zh-CN" altLang="en-US" sz="2400" b="1" dirty="0">
                <a:solidFill>
                  <a:schemeClr val="accent6">
                    <a:lumMod val="10000"/>
                  </a:schemeClr>
                </a:solidFill>
                <a:sym typeface="+mn-ea"/>
              </a:rPr>
              <a:t>    </a:t>
            </a:r>
            <a:r>
              <a:rPr lang="zh-CN" altLang="en-US" sz="2600" b="1" dirty="0">
                <a:solidFill>
                  <a:schemeClr val="accent6">
                    <a:lumMod val="10000"/>
                  </a:schemeClr>
                </a:solidFill>
                <a:sym typeface="+mn-ea"/>
              </a:rPr>
              <a:t>text-indent: length|百分数|inherit;</a:t>
            </a:r>
            <a:endParaRPr lang="zh-CN" altLang="en-US" sz="2600" b="1" dirty="0">
              <a:solidFill>
                <a:schemeClr val="accent6">
                  <a:lumMod val="10000"/>
                </a:schemeClr>
              </a:solidFill>
              <a:sym typeface="+mn-ea"/>
            </a:endParaRPr>
          </a:p>
          <a:p>
            <a:pPr>
              <a:spcAft>
                <a:spcPct val="10000"/>
              </a:spcAft>
              <a:buClr>
                <a:srgbClr val="FF0000"/>
              </a:buClr>
              <a:buFont typeface="Arial" panose="020B0604020202020204" pitchFamily="34" charset="0"/>
              <a:buChar char="•"/>
            </a:pPr>
            <a:r>
              <a:rPr lang="zh-CN" altLang="en-US" sz="2800" b="1" dirty="0"/>
              <a:t>语法说明：</a:t>
            </a:r>
            <a:endParaRPr lang="zh-CN" altLang="en-US" sz="2800" b="1" dirty="0"/>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“length”</a:t>
            </a:r>
            <a:r>
              <a:rPr lang="zh-CN" altLang="zh-CN" sz="2600" b="1" dirty="0">
                <a:solidFill>
                  <a:schemeClr val="accent6">
                    <a:lumMod val="10000"/>
                  </a:schemeClr>
                </a:solidFill>
              </a:rPr>
              <a:t>表示单位为 px|pt|em的某个具体的正数或负数</a:t>
            </a:r>
            <a:r>
              <a:rPr lang="zh-CN" altLang="en-US" sz="2600" b="1" dirty="0">
                <a:solidFill>
                  <a:schemeClr val="accent6">
                    <a:lumMod val="10000"/>
                  </a:schemeClr>
                </a:solidFill>
              </a:rPr>
              <a:t>。正数表示向右缩进，负数表示向左缩进。</a:t>
            </a:r>
            <a:endParaRPr lang="zh-CN" altLang="en-US" sz="26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r>
              <a:rPr lang="zh-CN" altLang="en-US" sz="2600" b="1" dirty="0">
                <a:solidFill>
                  <a:srgbClr val="0000FF"/>
                </a:solidFill>
              </a:rPr>
              <a:t>   注：</a:t>
            </a:r>
            <a:r>
              <a:rPr lang="en-US" altLang="zh-CN" sz="2600" b="1" dirty="0">
                <a:solidFill>
                  <a:srgbClr val="0000FF"/>
                </a:solidFill>
              </a:rPr>
              <a:t>px:</a:t>
            </a:r>
            <a:r>
              <a:rPr lang="zh-CN" altLang="zh-CN" sz="2600" b="1" dirty="0">
                <a:solidFill>
                  <a:srgbClr val="0000FF"/>
                </a:solidFill>
              </a:rPr>
              <a:t>像素；</a:t>
            </a:r>
            <a:r>
              <a:rPr lang="en-US" altLang="zh-CN" sz="2600" b="1" dirty="0">
                <a:solidFill>
                  <a:srgbClr val="0000FF"/>
                </a:solidFill>
              </a:rPr>
              <a:t>pt:</a:t>
            </a:r>
            <a:r>
              <a:rPr lang="zh-CN" altLang="zh-CN" sz="2600" b="1" dirty="0">
                <a:solidFill>
                  <a:srgbClr val="0000FF"/>
                </a:solidFill>
              </a:rPr>
              <a:t>点；</a:t>
            </a:r>
            <a:r>
              <a:rPr lang="en-US" altLang="zh-CN" sz="2600" b="1" dirty="0">
                <a:solidFill>
                  <a:srgbClr val="0000FF"/>
                </a:solidFill>
              </a:rPr>
              <a:t>em</a:t>
            </a:r>
            <a:r>
              <a:rPr lang="zh-CN" altLang="en-US" sz="2600" b="1" dirty="0">
                <a:solidFill>
                  <a:srgbClr val="0000FF"/>
                </a:solidFill>
              </a:rPr>
              <a:t>相对长度，具有可伸缩性，  </a:t>
            </a:r>
            <a:endParaRPr lang="zh-CN" altLang="en-US" sz="2600" b="1" dirty="0">
              <a:solidFill>
                <a:srgbClr val="0000FF"/>
              </a:solidFill>
            </a:endParaRPr>
          </a:p>
          <a:p>
            <a:pPr marL="457200" lvl="1" indent="0">
              <a:lnSpc>
                <a:spcPct val="110000"/>
              </a:lnSpc>
              <a:spcBef>
                <a:spcPts val="0"/>
              </a:spcBef>
              <a:spcAft>
                <a:spcPts val="0"/>
              </a:spcAft>
              <a:buClr>
                <a:srgbClr val="FF0000"/>
              </a:buClr>
              <a:buFont typeface="Wingdings" panose="05000000000000000000" charset="0"/>
              <a:buNone/>
            </a:pPr>
            <a:r>
              <a:rPr lang="zh-CN" altLang="en-US" sz="2600" b="1" dirty="0">
                <a:solidFill>
                  <a:srgbClr val="0000FF"/>
                </a:solidFill>
              </a:rPr>
              <a:t>        </a:t>
            </a:r>
            <a:r>
              <a:rPr lang="zh-CN" altLang="zh-CN" sz="2600" b="1" dirty="0">
                <a:solidFill>
                  <a:srgbClr val="0000FF"/>
                </a:solidFill>
              </a:rPr>
              <a:t>相对当前文本的大小，</a:t>
            </a:r>
            <a:r>
              <a:rPr lang="zh-CN" altLang="zh-CN" sz="2600" b="1" dirty="0">
                <a:solidFill>
                  <a:srgbClr val="0000FF"/>
                </a:solidFill>
                <a:sym typeface="+mn-ea"/>
              </a:rPr>
              <a:t>文字的默认大小为</a:t>
            </a:r>
            <a:r>
              <a:rPr lang="en-US" altLang="zh-CN" sz="2600" b="1" dirty="0">
                <a:solidFill>
                  <a:srgbClr val="0000FF"/>
                </a:solidFill>
                <a:sym typeface="+mn-ea"/>
              </a:rPr>
              <a:t>16px</a:t>
            </a:r>
            <a:r>
              <a:rPr lang="zh-CN" altLang="en-US" sz="2600" b="1" dirty="0">
                <a:solidFill>
                  <a:srgbClr val="0000FF"/>
                </a:solidFill>
                <a:sym typeface="+mn-ea"/>
              </a:rPr>
              <a:t>，</a:t>
            </a:r>
            <a:endParaRPr lang="zh-CN" altLang="en-US" sz="2600" b="1" dirty="0">
              <a:solidFill>
                <a:srgbClr val="0000FF"/>
              </a:solidFill>
              <a:sym typeface="+mn-ea"/>
            </a:endParaRPr>
          </a:p>
          <a:p>
            <a:pPr marL="457200" lvl="1" indent="0">
              <a:lnSpc>
                <a:spcPct val="110000"/>
              </a:lnSpc>
              <a:spcBef>
                <a:spcPts val="0"/>
              </a:spcBef>
              <a:spcAft>
                <a:spcPts val="0"/>
              </a:spcAft>
              <a:buClr>
                <a:srgbClr val="FF0000"/>
              </a:buClr>
              <a:buFont typeface="Wingdings" panose="05000000000000000000" charset="0"/>
              <a:buNone/>
            </a:pPr>
            <a:r>
              <a:rPr lang="zh-CN" altLang="en-US" sz="2600" b="1" dirty="0">
                <a:solidFill>
                  <a:srgbClr val="0000FF"/>
                </a:solidFill>
                <a:sym typeface="+mn-ea"/>
              </a:rPr>
              <a:t>        </a:t>
            </a:r>
            <a:r>
              <a:rPr lang="en-US" altLang="zh-CN" sz="2600" b="1" dirty="0">
                <a:solidFill>
                  <a:srgbClr val="0000FF"/>
                </a:solidFill>
              </a:rPr>
              <a:t>1em=12pt=16px</a:t>
            </a:r>
            <a:r>
              <a:rPr lang="zh-CN" altLang="zh-CN" sz="2600" b="1" dirty="0">
                <a:solidFill>
                  <a:srgbClr val="0000FF"/>
                </a:solidFill>
              </a:rPr>
              <a:t>。</a:t>
            </a:r>
            <a:endParaRPr lang="zh-CN" altLang="zh-CN" sz="2600" b="1" dirty="0">
              <a:solidFill>
                <a:srgbClr val="0000FF"/>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a:t>
            </a:r>
            <a:r>
              <a:rPr lang="zh-CN" altLang="en-US" sz="2600" b="1" dirty="0">
                <a:solidFill>
                  <a:schemeClr val="accent6">
                    <a:lumMod val="10000"/>
                  </a:schemeClr>
                </a:solidFill>
              </a:rPr>
              <a:t>百分数</a:t>
            </a:r>
            <a:r>
              <a:rPr lang="en-US" altLang="zh-CN" sz="2600" b="1" dirty="0">
                <a:solidFill>
                  <a:schemeClr val="accent6">
                    <a:lumMod val="10000"/>
                  </a:schemeClr>
                </a:solidFill>
              </a:rPr>
              <a:t>”</a:t>
            </a:r>
            <a:r>
              <a:rPr lang="zh-CN" altLang="zh-CN" sz="2600" b="1" dirty="0">
                <a:solidFill>
                  <a:schemeClr val="accent6">
                    <a:lumMod val="10000"/>
                  </a:schemeClr>
                </a:solidFill>
              </a:rPr>
              <a:t>表示相对于父级元素宽度的百分比。</a:t>
            </a:r>
            <a:endParaRPr lang="zh-CN" altLang="zh-CN"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r>
              <a:rPr lang="en-US" altLang="zh-CN" sz="2600" b="1" dirty="0">
                <a:solidFill>
                  <a:schemeClr val="accent6">
                    <a:lumMod val="10000"/>
                  </a:schemeClr>
                </a:solidFill>
              </a:rPr>
              <a:t>text-indent</a:t>
            </a:r>
            <a:r>
              <a:rPr lang="zh-CN" altLang="zh-CN" sz="2600" b="1" dirty="0">
                <a:solidFill>
                  <a:schemeClr val="accent6">
                    <a:lumMod val="10000"/>
                  </a:schemeClr>
                </a:solidFill>
              </a:rPr>
              <a:t>属性的默认值为</a:t>
            </a:r>
            <a:r>
              <a:rPr lang="en-US" altLang="zh-CN" sz="2600" b="1" dirty="0">
                <a:solidFill>
                  <a:schemeClr val="accent6">
                    <a:lumMod val="10000"/>
                  </a:schemeClr>
                </a:solidFill>
              </a:rPr>
              <a:t>0</a:t>
            </a:r>
            <a:r>
              <a:rPr lang="zh-CN" altLang="en-US" sz="2600" b="1" dirty="0">
                <a:solidFill>
                  <a:schemeClr val="accent6">
                    <a:lumMod val="10000"/>
                  </a:schemeClr>
                </a:solidFill>
              </a:rPr>
              <a:t>。</a:t>
            </a:r>
            <a:endParaRPr lang="zh-CN" altLang="en-US" sz="2600" b="1" dirty="0">
              <a:solidFill>
                <a:schemeClr val="accent6">
                  <a:lumMod val="10000"/>
                </a:schemeClr>
              </a:solidFill>
            </a:endParaRPr>
          </a:p>
          <a:p>
            <a:pPr marL="457200" lvl="1" indent="0">
              <a:lnSpc>
                <a:spcPct val="110000"/>
              </a:lnSpc>
              <a:spcBef>
                <a:spcPts val="0"/>
              </a:spcBef>
              <a:spcAft>
                <a:spcPts val="0"/>
              </a:spcAft>
              <a:buClr>
                <a:srgbClr val="FF0000"/>
              </a:buClr>
              <a:buFont typeface="Wingdings" panose="05000000000000000000" charset="0"/>
              <a:buNone/>
            </a:pPr>
            <a:endParaRPr lang="zh-CN" altLang="en-US" sz="2600" b="1" dirty="0">
              <a:solidFill>
                <a:schemeClr val="accent6">
                  <a:lumMod val="10000"/>
                </a:schemeClr>
              </a:solidFill>
            </a:endParaRPr>
          </a:p>
          <a:p>
            <a:pPr lvl="1">
              <a:lnSpc>
                <a:spcPct val="110000"/>
              </a:lnSpc>
              <a:spcBef>
                <a:spcPts val="0"/>
              </a:spcBef>
              <a:spcAft>
                <a:spcPts val="0"/>
              </a:spcAft>
              <a:buClr>
                <a:srgbClr val="FF0000"/>
              </a:buClr>
              <a:buFont typeface="Wingdings" panose="05000000000000000000" charset="0"/>
              <a:buChar char=""/>
            </a:pPr>
            <a:endParaRPr lang="zh-CN" altLang="en-US" sz="2400" b="1" dirty="0">
              <a:solidFill>
                <a:schemeClr val="accent6">
                  <a:lumMod val="10000"/>
                </a:scheme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13335" y="522605"/>
          <a:ext cx="8138795" cy="6272530"/>
        </p:xfrm>
        <a:graphic>
          <a:graphicData uri="http://schemas.openxmlformats.org/presentationml/2006/ole">
            <mc:AlternateContent xmlns:mc="http://schemas.openxmlformats.org/markup-compatibility/2006">
              <mc:Choice xmlns:v="urn:schemas-microsoft-com:vml" Requires="v">
                <p:oleObj spid="_x0000_s11" name="" r:id="rId1" imgW="8420100" imgH="5000625" progId="Paint.Picture">
                  <p:embed/>
                </p:oleObj>
              </mc:Choice>
              <mc:Fallback>
                <p:oleObj name="" r:id="rId1" imgW="8420100" imgH="5000625" progId="Paint.Picture">
                  <p:embed/>
                  <p:pic>
                    <p:nvPicPr>
                      <p:cNvPr id="0" name="图片 10"/>
                      <p:cNvPicPr/>
                      <p:nvPr/>
                    </p:nvPicPr>
                    <p:blipFill>
                      <a:blip r:embed="rId2"/>
                      <a:stretch>
                        <a:fillRect/>
                      </a:stretch>
                    </p:blipFill>
                    <p:spPr>
                      <a:xfrm>
                        <a:off x="13335" y="522605"/>
                        <a:ext cx="8138795" cy="6272530"/>
                      </a:xfrm>
                      <a:prstGeom prst="rect">
                        <a:avLst/>
                      </a:prstGeom>
                    </p:spPr>
                  </p:pic>
                </p:oleObj>
              </mc:Fallback>
            </mc:AlternateContent>
          </a:graphicData>
        </a:graphic>
      </p:graphicFrame>
      <p:sp>
        <p:nvSpPr>
          <p:cNvPr id="537602" name="标题 537601"/>
          <p:cNvSpPr>
            <a:spLocks noGrp="1"/>
          </p:cNvSpPr>
          <p:nvPr>
            <p:ph type="title"/>
          </p:nvPr>
        </p:nvSpPr>
        <p:spPr>
          <a:xfrm>
            <a:off x="311150" y="132080"/>
            <a:ext cx="8291195" cy="450850"/>
          </a:xfrm>
        </p:spPr>
        <p:txBody>
          <a:bodyPr anchor="b">
            <a:scene3d>
              <a:camera prst="orthographicFront"/>
              <a:lightRig rig="soft" dir="t">
                <a:rot lat="0" lon="0" rev="15600000"/>
              </a:lightRig>
            </a:scene3d>
            <a:sp3d extrusionH="57150" prstMaterial="softEdge">
              <a:bevelT w="25400" h="38100"/>
            </a:sp3d>
          </a:bodyPr>
          <a:p>
            <a:r>
              <a:rPr lang="en-US" altLang="zh-CN" sz="3300" b="1" dirty="0">
                <a:solidFill>
                  <a:schemeClr val="accent4"/>
                </a:solidFill>
                <a:effectLst/>
              </a:rPr>
              <a:t>text-indent</a:t>
            </a:r>
            <a:r>
              <a:rPr lang="zh-CN" altLang="en-US" sz="3300" b="1" dirty="0">
                <a:solidFill>
                  <a:schemeClr val="accent4"/>
                </a:solidFill>
                <a:effectLst/>
              </a:rPr>
              <a:t>属性示例</a:t>
            </a:r>
            <a:endParaRPr lang="zh-CN" altLang="en-US" sz="3300" b="1" dirty="0">
              <a:solidFill>
                <a:schemeClr val="accent4"/>
              </a:solidFill>
              <a:effectLst/>
            </a:endParaRPr>
          </a:p>
        </p:txBody>
      </p:sp>
      <p:sp>
        <p:nvSpPr>
          <p:cNvPr id="537603" name="文本占位符 537602"/>
          <p:cNvSpPr>
            <a:spLocks noGrp="1"/>
          </p:cNvSpPr>
          <p:nvPr>
            <p:ph type="body" idx="1"/>
          </p:nvPr>
        </p:nvSpPr>
        <p:spPr>
          <a:xfrm>
            <a:off x="457200" y="1773238"/>
            <a:ext cx="8229600" cy="4246562"/>
          </a:xfrm>
        </p:spPr>
        <p:txBody>
          <a:bodyPr/>
          <a:p>
            <a:pPr>
              <a:buNone/>
            </a:pPr>
            <a:r>
              <a:rPr lang="en-US" altLang="zh-CN" sz="5400" b="1" dirty="0">
                <a:solidFill>
                  <a:srgbClr val="00FFFF"/>
                </a:solidFill>
              </a:rPr>
              <a:t>                                    </a:t>
            </a:r>
            <a:endParaRPr lang="en-US" altLang="zh-CN" sz="5400" b="1">
              <a:solidFill>
                <a:srgbClr val="00FFFF"/>
              </a:solidFill>
            </a:endParaRPr>
          </a:p>
        </p:txBody>
      </p:sp>
      <p:pic>
        <p:nvPicPr>
          <p:cNvPr id="2" name="图片 1"/>
          <p:cNvPicPr>
            <a:picLocks noChangeAspect="1"/>
          </p:cNvPicPr>
          <p:nvPr/>
        </p:nvPicPr>
        <p:blipFill>
          <a:blip r:embed="rId3"/>
          <a:stretch>
            <a:fillRect/>
          </a:stretch>
        </p:blipFill>
        <p:spPr>
          <a:xfrm>
            <a:off x="4730115" y="2719705"/>
            <a:ext cx="4413885" cy="23545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618,&quot;width&quot;:13885}"/>
</p:tagLst>
</file>

<file path=ppt/tags/tag2.xml><?xml version="1.0" encoding="utf-8"?>
<p:tagLst xmlns:p="http://schemas.openxmlformats.org/presentationml/2006/main">
  <p:tag name="REFSHAPE" val="1138063780"/>
  <p:tag name="KSO_WM_UNIT_PLACING_PICTURE_USER_VIEWPORT" val="{&quot;height&quot;:4335,&quot;width&quot;:7740}"/>
</p:tagLst>
</file>

<file path=ppt/theme/theme1.xml><?xml version="1.0" encoding="utf-8"?>
<a:theme xmlns:a="http://schemas.openxmlformats.org/drawingml/2006/main" name="Balloons">
  <a:themeElements>
    <a:clrScheme name="">
      <a:dk1>
        <a:srgbClr val="006699"/>
      </a:dk1>
      <a:lt1>
        <a:srgbClr val="FFFFFF"/>
      </a:lt1>
      <a:dk2>
        <a:srgbClr val="006666"/>
      </a:dk2>
      <a:lt2>
        <a:srgbClr val="FFFFCC"/>
      </a:lt2>
      <a:accent1>
        <a:srgbClr val="EDFAD2"/>
      </a:accent1>
      <a:accent2>
        <a:srgbClr val="EBF7FF"/>
      </a:accent2>
      <a:accent3>
        <a:srgbClr val="FFFFFF"/>
      </a:accent3>
      <a:accent4>
        <a:srgbClr val="005783"/>
      </a:accent4>
      <a:accent5>
        <a:srgbClr val="F4FCE5"/>
      </a:accent5>
      <a:accent6>
        <a:srgbClr val="D3DDE5"/>
      </a:accent6>
      <a:hlink>
        <a:srgbClr val="CC99FF"/>
      </a:hlink>
      <a:folHlink>
        <a:srgbClr val="F2DFFD"/>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FFFF"/>
        </a:dk2>
        <a:lt2>
          <a:srgbClr val="9900CC"/>
        </a:lt2>
        <a:accent1>
          <a:srgbClr val="666699"/>
        </a:accent1>
        <a:accent2>
          <a:srgbClr val="660066"/>
        </a:accent2>
        <a:accent3>
          <a:srgbClr val="AAAAAA"/>
        </a:accent3>
        <a:accent4>
          <a:srgbClr val="DCDCAF"/>
        </a:accent4>
        <a:accent5>
          <a:srgbClr val="B9B9CA"/>
        </a:accent5>
        <a:accent6>
          <a:srgbClr val="5B005B"/>
        </a:accent6>
        <a:hlink>
          <a:srgbClr val="CC0000"/>
        </a:hlink>
        <a:folHlink>
          <a:srgbClr val="A5002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FFFFFF"/>
        </a:dk2>
        <a:lt2>
          <a:srgbClr val="990033"/>
        </a:lt2>
        <a:accent1>
          <a:srgbClr val="FF3300"/>
        </a:accent1>
        <a:accent2>
          <a:srgbClr val="FF9900"/>
        </a:accent2>
        <a:accent3>
          <a:srgbClr val="AAAAAA"/>
        </a:accent3>
        <a:accent4>
          <a:srgbClr val="DCDCDC"/>
        </a:accent4>
        <a:accent5>
          <a:srgbClr val="FFADAA"/>
        </a:accent5>
        <a:accent6>
          <a:srgbClr val="E58900"/>
        </a:accent6>
        <a:hlink>
          <a:srgbClr val="FFFF99"/>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CC"/>
        </a:dk1>
        <a:lt1>
          <a:srgbClr val="000000"/>
        </a:lt1>
        <a:dk2>
          <a:srgbClr val="FFFFFF"/>
        </a:dk2>
        <a:lt2>
          <a:srgbClr val="CCCCFF"/>
        </a:lt2>
        <a:accent1>
          <a:srgbClr val="9999FF"/>
        </a:accent1>
        <a:accent2>
          <a:srgbClr val="33CCCC"/>
        </a:accent2>
        <a:accent3>
          <a:srgbClr val="AAAAAA"/>
        </a:accent3>
        <a:accent4>
          <a:srgbClr val="DCDCAF"/>
        </a:accent4>
        <a:accent5>
          <a:srgbClr val="CACAFF"/>
        </a:accent5>
        <a:accent6>
          <a:srgbClr val="2DB7B7"/>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
        <a:dk1>
          <a:srgbClr val="F8F8F8"/>
        </a:dk1>
        <a:lt1>
          <a:srgbClr val="800000"/>
        </a:lt1>
        <a:dk2>
          <a:srgbClr val="FFFFFF"/>
        </a:dk2>
        <a:lt2>
          <a:srgbClr val="000000"/>
        </a:lt2>
        <a:accent1>
          <a:srgbClr val="FF3300"/>
        </a:accent1>
        <a:accent2>
          <a:srgbClr val="FF5050"/>
        </a:accent2>
        <a:accent3>
          <a:srgbClr val="C1AAAA"/>
        </a:accent3>
        <a:accent4>
          <a:srgbClr val="D6D6D6"/>
        </a:accent4>
        <a:accent5>
          <a:srgbClr val="FFADAA"/>
        </a:accent5>
        <a:accent6>
          <a:srgbClr val="E54747"/>
        </a:accent6>
        <a:hlink>
          <a:srgbClr val="FF9999"/>
        </a:hlink>
        <a:folHlink>
          <a:srgbClr val="FF9966"/>
        </a:folHlink>
      </a:clrScheme>
      <a:clrMap bg1="lt1" tx1="dk1" bg2="lt2" tx2="dk2" accent1="accent1" accent2="accent2" accent3="accent3" accent4="accent4" accent5="accent5" accent6="accent6" hlink="hlink" folHlink="folHlink"/>
    </a:extraClrScheme>
    <a:extraClrScheme>
      <a:clrScheme name="">
        <a:dk1>
          <a:srgbClr val="FFFFFF"/>
        </a:dk1>
        <a:lt1>
          <a:srgbClr val="000066"/>
        </a:lt1>
        <a:dk2>
          <a:srgbClr val="CCECFF"/>
        </a:dk2>
        <a:lt2>
          <a:srgbClr val="666699"/>
        </a:lt2>
        <a:accent1>
          <a:srgbClr val="009999"/>
        </a:accent1>
        <a:accent2>
          <a:srgbClr val="0099CC"/>
        </a:accent2>
        <a:accent3>
          <a:srgbClr val="AAAAB9"/>
        </a:accent3>
        <a:accent4>
          <a:srgbClr val="DCDCDC"/>
        </a:accent4>
        <a:accent5>
          <a:srgbClr val="AACACA"/>
        </a:accent5>
        <a:accent6>
          <a:srgbClr val="0089B7"/>
        </a:accent6>
        <a:hlink>
          <a:srgbClr val="CC99FF"/>
        </a:hlink>
        <a:folHlink>
          <a:srgbClr val="3366CC"/>
        </a:folHlink>
      </a:clrScheme>
      <a:clrMap bg1="lt1" tx1="dk1" bg2="lt2" tx2="dk2" accent1="accent1" accent2="accent2" accent3="accent3" accent4="accent4" accent5="accent5" accent6="accent6" hlink="hlink" folHlink="folHlink"/>
    </a:extraClrScheme>
    <a:extraClrScheme>
      <a:clrScheme name="">
        <a:dk1>
          <a:srgbClr val="FFFFFF"/>
        </a:dk1>
        <a:lt1>
          <a:srgbClr val="009900"/>
        </a:lt1>
        <a:dk2>
          <a:srgbClr val="FFFF99"/>
        </a:dk2>
        <a:lt2>
          <a:srgbClr val="99CC00"/>
        </a:lt2>
        <a:accent1>
          <a:srgbClr val="336600"/>
        </a:accent1>
        <a:accent2>
          <a:srgbClr val="008000"/>
        </a:accent2>
        <a:accent3>
          <a:srgbClr val="AACAAA"/>
        </a:accent3>
        <a:accent4>
          <a:srgbClr val="DCDCDC"/>
        </a:accent4>
        <a:accent5>
          <a:srgbClr val="ADB9AA"/>
        </a:accent5>
        <a:accent6>
          <a:srgbClr val="007200"/>
        </a:accent6>
        <a:hlink>
          <a:srgbClr val="CCCC00"/>
        </a:hlink>
        <a:folHlink>
          <a:srgbClr val="33CC33"/>
        </a:folHlink>
      </a:clrScheme>
      <a:clrMap bg1="lt1" tx1="dk1" bg2="lt2" tx2="dk2" accent1="accent1" accent2="accent2" accent3="accent3" accent4="accent4" accent5="accent5" accent6="accent6" hlink="hlink" folHlink="folHlink"/>
    </a:extraClrScheme>
    <a:extraClrScheme>
      <a:clrScheme name="">
        <a:dk1>
          <a:srgbClr val="000066"/>
        </a:dk1>
        <a:lt1>
          <a:srgbClr val="E1F4FF"/>
        </a:lt1>
        <a:dk2>
          <a:srgbClr val="000066"/>
        </a:dk2>
        <a:lt2>
          <a:srgbClr val="CCCCFF"/>
        </a:lt2>
        <a:accent1>
          <a:srgbClr val="9999FF"/>
        </a:accent1>
        <a:accent2>
          <a:srgbClr val="33CCCC"/>
        </a:accent2>
        <a:accent3>
          <a:srgbClr val="EDF8FF"/>
        </a:accent3>
        <a:accent4>
          <a:srgbClr val="000057"/>
        </a:accent4>
        <a:accent5>
          <a:srgbClr val="CACAFF"/>
        </a:accent5>
        <a:accent6>
          <a:srgbClr val="2DB7B7"/>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
        <a:dk1>
          <a:srgbClr val="006699"/>
        </a:dk1>
        <a:lt1>
          <a:srgbClr val="FFFFFF"/>
        </a:lt1>
        <a:dk2>
          <a:srgbClr val="006666"/>
        </a:dk2>
        <a:lt2>
          <a:srgbClr val="FFFFCC"/>
        </a:lt2>
        <a:accent1>
          <a:srgbClr val="EDFAD2"/>
        </a:accent1>
        <a:accent2>
          <a:srgbClr val="EBF7FF"/>
        </a:accent2>
        <a:accent3>
          <a:srgbClr val="FFFFFF"/>
        </a:accent3>
        <a:accent4>
          <a:srgbClr val="005783"/>
        </a:accent4>
        <a:accent5>
          <a:srgbClr val="F4FCE5"/>
        </a:accent5>
        <a:accent6>
          <a:srgbClr val="D3DDE5"/>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589B7"/>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Balloons</Template>
  <TotalTime>0</TotalTime>
  <Words>6962</Words>
  <Application>WPS 演示</Application>
  <PresentationFormat>在屏幕上显示</PresentationFormat>
  <Paragraphs>379</Paragraphs>
  <Slides>54</Slides>
  <Notes>24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35</vt:i4>
      </vt:variant>
      <vt:variant>
        <vt:lpstr>幻灯片标题</vt:lpstr>
      </vt:variant>
      <vt:variant>
        <vt:i4>54</vt:i4>
      </vt:variant>
    </vt:vector>
  </HeadingPairs>
  <TitlesOfParts>
    <vt:vector size="98" baseType="lpstr">
      <vt:lpstr>Arial</vt:lpstr>
      <vt:lpstr>宋体</vt:lpstr>
      <vt:lpstr>Wingdings</vt:lpstr>
      <vt:lpstr>Verdana</vt:lpstr>
      <vt:lpstr>Times New Roman</vt:lpstr>
      <vt:lpstr>Wingdings</vt:lpstr>
      <vt:lpstr>微软雅黑</vt:lpstr>
      <vt:lpstr>Arial Unicode MS</vt:lpstr>
      <vt:lpstr>Balloons</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第11讲 CSS常用属性</vt:lpstr>
      <vt:lpstr>11.1 CSS属性概述</vt:lpstr>
      <vt:lpstr>11.2 文本属性</vt:lpstr>
      <vt:lpstr>1. color属性</vt:lpstr>
      <vt:lpstr>color属性示例</vt:lpstr>
      <vt:lpstr>2. text-align属性</vt:lpstr>
      <vt:lpstr>text-align属性示例</vt:lpstr>
      <vt:lpstr>3. text-indent属性</vt:lpstr>
      <vt:lpstr>text-indent属性示例</vt:lpstr>
      <vt:lpstr>4. text-decoration属性</vt:lpstr>
      <vt:lpstr>text-decoration属性示例</vt:lpstr>
      <vt:lpstr>5. letter-spacing属性</vt:lpstr>
      <vt:lpstr>letter-spacing属性示例</vt:lpstr>
      <vt:lpstr>6. word-spacing属性</vt:lpstr>
      <vt:lpstr>word-spacing属性示例</vt:lpstr>
      <vt:lpstr>7. line-height属性</vt:lpstr>
      <vt:lpstr>PowerPoint 演示文稿</vt:lpstr>
      <vt:lpstr>line-height属性示例</vt:lpstr>
      <vt:lpstr>11.3 字体属性</vt:lpstr>
      <vt:lpstr>1. font-weight属性</vt:lpstr>
      <vt:lpstr>font-weight属性示例</vt:lpstr>
      <vt:lpstr>2. font-style属性</vt:lpstr>
      <vt:lpstr>font-style属性示例</vt:lpstr>
      <vt:lpstr>3. font-size属性</vt:lpstr>
      <vt:lpstr>font-size属性示例</vt:lpstr>
      <vt:lpstr>4. font-family属性</vt:lpstr>
      <vt:lpstr>font-family属性示例</vt:lpstr>
      <vt:lpstr>font-family属性示例（续）</vt:lpstr>
      <vt:lpstr>5. font属性</vt:lpstr>
      <vt:lpstr>font属性示例</vt:lpstr>
      <vt:lpstr>11.4 背景属性</vt:lpstr>
      <vt:lpstr>1. background-color属性</vt:lpstr>
      <vt:lpstr>background-color属性示例</vt:lpstr>
      <vt:lpstr>2. background-image属性</vt:lpstr>
      <vt:lpstr>background-image属性示例</vt:lpstr>
      <vt:lpstr>3. background-repeat属性</vt:lpstr>
      <vt:lpstr>background-repeat属性示例</vt:lpstr>
      <vt:lpstr>4. background-position属性</vt:lpstr>
      <vt:lpstr>PowerPoint 演示文稿</vt:lpstr>
      <vt:lpstr>background-postion属性示例</vt:lpstr>
      <vt:lpstr>5. background-attachment属性</vt:lpstr>
      <vt:lpstr>background-repeat属性示例</vt:lpstr>
      <vt:lpstr>6. background属性</vt:lpstr>
      <vt:lpstr>background属性示例</vt:lpstr>
      <vt:lpstr>6.3 使用display属性改变元素类型</vt:lpstr>
      <vt:lpstr>将行内元素转换为块级元素示例</vt:lpstr>
      <vt:lpstr>将块级元素转换为行内元素示例</vt:lpstr>
      <vt:lpstr>将块级元素和行内元素转换为行内块元素示例</vt:lpstr>
      <vt:lpstr>11.5 display属性</vt:lpstr>
      <vt:lpstr>PowerPoint 演示文稿</vt:lpstr>
      <vt:lpstr>使用背景图片作为列表项目符号</vt:lpstr>
      <vt:lpstr>使用列表及列表CSS属性创建纵向菜单示例</vt:lpstr>
      <vt:lpstr>9.8 CSS表格属性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1139</cp:revision>
  <dcterms:created xsi:type="dcterms:W3CDTF">2004-09-29T10:46:00Z</dcterms:created>
  <dcterms:modified xsi:type="dcterms:W3CDTF">2020-08-30T03:38:18Z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